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57" r:id="rId3"/>
    <p:sldId id="258" r:id="rId4"/>
    <p:sldId id="259" r:id="rId5"/>
    <p:sldId id="282" r:id="rId6"/>
    <p:sldId id="260" r:id="rId7"/>
    <p:sldId id="283" r:id="rId8"/>
    <p:sldId id="261" r:id="rId9"/>
    <p:sldId id="262" r:id="rId10"/>
    <p:sldId id="276" r:id="rId11"/>
    <p:sldId id="263" r:id="rId12"/>
    <p:sldId id="269" r:id="rId13"/>
    <p:sldId id="265" r:id="rId14"/>
    <p:sldId id="277" r:id="rId15"/>
    <p:sldId id="264" r:id="rId16"/>
    <p:sldId id="279" r:id="rId17"/>
    <p:sldId id="266" r:id="rId18"/>
    <p:sldId id="267" r:id="rId19"/>
    <p:sldId id="285" r:id="rId20"/>
    <p:sldId id="286" r:id="rId21"/>
    <p:sldId id="284" r:id="rId22"/>
    <p:sldId id="287" r:id="rId23"/>
    <p:sldId id="270" r:id="rId24"/>
    <p:sldId id="271" r:id="rId25"/>
    <p:sldId id="272" r:id="rId26"/>
    <p:sldId id="273" r:id="rId27"/>
    <p:sldId id="274" r:id="rId28"/>
    <p:sldId id="27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19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oleObject" Target="file:///C:\Users\R_U15\Desktop\LibqualPeers\Copy%20of%20LibQual%202015%20Comments_Categories_Graphs_7-10-15.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file:///C:\Users\R_U15\Desktop\LibqualPeers\Copy%20of%20LibQual%202015%20Comments_Categories_Graphs_7-10-15.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Resources!$M$95</c:f>
              <c:strCache>
                <c:ptCount val="1"/>
                <c:pt idx="0">
                  <c:v>Positive</c:v>
                </c:pt>
              </c:strCache>
            </c:strRef>
          </c:tx>
          <c:invertIfNegative val="0"/>
          <c:cat>
            <c:strRef>
              <c:f>Resources!$L$96:$L$123</c:f>
              <c:strCache>
                <c:ptCount val="28"/>
                <c:pt idx="0">
                  <c:v>Agriculture</c:v>
                </c:pt>
                <c:pt idx="1">
                  <c:v>Anthropology</c:v>
                </c:pt>
                <c:pt idx="2">
                  <c:v>Art &amp; Design</c:v>
                </c:pt>
                <c:pt idx="3">
                  <c:v>Biology/Chemistry/Biochemistry</c:v>
                </c:pt>
                <c:pt idx="4">
                  <c:v>Business</c:v>
                </c:pt>
                <c:pt idx="5">
                  <c:v>CIS &amp; Quantitative Methods</c:v>
                </c:pt>
                <c:pt idx="6">
                  <c:v>Communication Disorders</c:v>
                </c:pt>
                <c:pt idx="7">
                  <c:v>Communication Studies</c:v>
                </c:pt>
                <c:pt idx="8">
                  <c:v>Computer Science</c:v>
                </c:pt>
                <c:pt idx="9">
                  <c:v>Criminal Justice</c:v>
                </c:pt>
                <c:pt idx="10">
                  <c:v>Education</c:v>
                </c:pt>
                <c:pt idx="11">
                  <c:v>Engineering</c:v>
                </c:pt>
                <c:pt idx="12">
                  <c:v>Engineering Technology</c:v>
                </c:pt>
                <c:pt idx="13">
                  <c:v>English</c:v>
                </c:pt>
                <c:pt idx="14">
                  <c:v>Family &amp; Consumer Science</c:v>
                </c:pt>
                <c:pt idx="15">
                  <c:v>Geography</c:v>
                </c:pt>
                <c:pt idx="16">
                  <c:v>Health &amp; Human Performance</c:v>
                </c:pt>
                <c:pt idx="17">
                  <c:v>Health Professions</c:v>
                </c:pt>
                <c:pt idx="18">
                  <c:v>History</c:v>
                </c:pt>
                <c:pt idx="19">
                  <c:v>Journalism &amp; Mass Communication</c:v>
                </c:pt>
                <c:pt idx="20">
                  <c:v>Mathematics &amp; Physics</c:v>
                </c:pt>
                <c:pt idx="21">
                  <c:v>Modern Languages</c:v>
                </c:pt>
                <c:pt idx="22">
                  <c:v>Performing &amp; Fine Arts</c:v>
                </c:pt>
                <c:pt idx="23">
                  <c:v>Political Science</c:v>
                </c:pt>
                <c:pt idx="24">
                  <c:v>Psychology</c:v>
                </c:pt>
                <c:pt idx="25">
                  <c:v>Social Work</c:v>
                </c:pt>
                <c:pt idx="26">
                  <c:v>Sociology</c:v>
                </c:pt>
                <c:pt idx="27">
                  <c:v>University Staff</c:v>
                </c:pt>
              </c:strCache>
            </c:strRef>
          </c:cat>
          <c:val>
            <c:numRef>
              <c:f>Resources!$M$96:$M$123</c:f>
              <c:numCache>
                <c:formatCode>General</c:formatCode>
                <c:ptCount val="28"/>
                <c:pt idx="0">
                  <c:v>0</c:v>
                </c:pt>
                <c:pt idx="1">
                  <c:v>2</c:v>
                </c:pt>
                <c:pt idx="2">
                  <c:v>1</c:v>
                </c:pt>
                <c:pt idx="3">
                  <c:v>2</c:v>
                </c:pt>
                <c:pt idx="4">
                  <c:v>2</c:v>
                </c:pt>
                <c:pt idx="5">
                  <c:v>1</c:v>
                </c:pt>
                <c:pt idx="6">
                  <c:v>1</c:v>
                </c:pt>
                <c:pt idx="7">
                  <c:v>2</c:v>
                </c:pt>
                <c:pt idx="8">
                  <c:v>1</c:v>
                </c:pt>
                <c:pt idx="9">
                  <c:v>0</c:v>
                </c:pt>
                <c:pt idx="10">
                  <c:v>8</c:v>
                </c:pt>
                <c:pt idx="11">
                  <c:v>1</c:v>
                </c:pt>
                <c:pt idx="12">
                  <c:v>0</c:v>
                </c:pt>
                <c:pt idx="13">
                  <c:v>3</c:v>
                </c:pt>
                <c:pt idx="14">
                  <c:v>0</c:v>
                </c:pt>
                <c:pt idx="15">
                  <c:v>1</c:v>
                </c:pt>
                <c:pt idx="16">
                  <c:v>1</c:v>
                </c:pt>
                <c:pt idx="17">
                  <c:v>3</c:v>
                </c:pt>
                <c:pt idx="18">
                  <c:v>0</c:v>
                </c:pt>
                <c:pt idx="19">
                  <c:v>2</c:v>
                </c:pt>
                <c:pt idx="20">
                  <c:v>4</c:v>
                </c:pt>
                <c:pt idx="21">
                  <c:v>0</c:v>
                </c:pt>
                <c:pt idx="22">
                  <c:v>1</c:v>
                </c:pt>
                <c:pt idx="23">
                  <c:v>2</c:v>
                </c:pt>
                <c:pt idx="24">
                  <c:v>1</c:v>
                </c:pt>
                <c:pt idx="25">
                  <c:v>3</c:v>
                </c:pt>
                <c:pt idx="26">
                  <c:v>1</c:v>
                </c:pt>
                <c:pt idx="27">
                  <c:v>4</c:v>
                </c:pt>
              </c:numCache>
            </c:numRef>
          </c:val>
          <c:extLst>
            <c:ext xmlns:c16="http://schemas.microsoft.com/office/drawing/2014/chart" uri="{C3380CC4-5D6E-409C-BE32-E72D297353CC}">
              <c16:uniqueId val="{00000000-BDA0-4B10-A8CE-04FF9BC9408B}"/>
            </c:ext>
          </c:extLst>
        </c:ser>
        <c:ser>
          <c:idx val="1"/>
          <c:order val="1"/>
          <c:tx>
            <c:strRef>
              <c:f>Resources!$N$95</c:f>
              <c:strCache>
                <c:ptCount val="1"/>
                <c:pt idx="0">
                  <c:v>Negative</c:v>
                </c:pt>
              </c:strCache>
            </c:strRef>
          </c:tx>
          <c:invertIfNegative val="0"/>
          <c:cat>
            <c:strRef>
              <c:f>Resources!$L$96:$L$123</c:f>
              <c:strCache>
                <c:ptCount val="28"/>
                <c:pt idx="0">
                  <c:v>Agriculture</c:v>
                </c:pt>
                <c:pt idx="1">
                  <c:v>Anthropology</c:v>
                </c:pt>
                <c:pt idx="2">
                  <c:v>Art &amp; Design</c:v>
                </c:pt>
                <c:pt idx="3">
                  <c:v>Biology/Chemistry/Biochemistry</c:v>
                </c:pt>
                <c:pt idx="4">
                  <c:v>Business</c:v>
                </c:pt>
                <c:pt idx="5">
                  <c:v>CIS &amp; Quantitative Methods</c:v>
                </c:pt>
                <c:pt idx="6">
                  <c:v>Communication Disorders</c:v>
                </c:pt>
                <c:pt idx="7">
                  <c:v>Communication Studies</c:v>
                </c:pt>
                <c:pt idx="8">
                  <c:v>Computer Science</c:v>
                </c:pt>
                <c:pt idx="9">
                  <c:v>Criminal Justice</c:v>
                </c:pt>
                <c:pt idx="10">
                  <c:v>Education</c:v>
                </c:pt>
                <c:pt idx="11">
                  <c:v>Engineering</c:v>
                </c:pt>
                <c:pt idx="12">
                  <c:v>Engineering Technology</c:v>
                </c:pt>
                <c:pt idx="13">
                  <c:v>English</c:v>
                </c:pt>
                <c:pt idx="14">
                  <c:v>Family &amp; Consumer Science</c:v>
                </c:pt>
                <c:pt idx="15">
                  <c:v>Geography</c:v>
                </c:pt>
                <c:pt idx="16">
                  <c:v>Health &amp; Human Performance</c:v>
                </c:pt>
                <c:pt idx="17">
                  <c:v>Health Professions</c:v>
                </c:pt>
                <c:pt idx="18">
                  <c:v>History</c:v>
                </c:pt>
                <c:pt idx="19">
                  <c:v>Journalism &amp; Mass Communication</c:v>
                </c:pt>
                <c:pt idx="20">
                  <c:v>Mathematics &amp; Physics</c:v>
                </c:pt>
                <c:pt idx="21">
                  <c:v>Modern Languages</c:v>
                </c:pt>
                <c:pt idx="22">
                  <c:v>Performing &amp; Fine Arts</c:v>
                </c:pt>
                <c:pt idx="23">
                  <c:v>Political Science</c:v>
                </c:pt>
                <c:pt idx="24">
                  <c:v>Psychology</c:v>
                </c:pt>
                <c:pt idx="25">
                  <c:v>Social Work</c:v>
                </c:pt>
                <c:pt idx="26">
                  <c:v>Sociology</c:v>
                </c:pt>
                <c:pt idx="27">
                  <c:v>University Staff</c:v>
                </c:pt>
              </c:strCache>
            </c:strRef>
          </c:cat>
          <c:val>
            <c:numRef>
              <c:f>Resources!$N$96:$N$123</c:f>
              <c:numCache>
                <c:formatCode>General</c:formatCode>
                <c:ptCount val="28"/>
                <c:pt idx="0">
                  <c:v>2</c:v>
                </c:pt>
                <c:pt idx="1">
                  <c:v>2</c:v>
                </c:pt>
                <c:pt idx="2">
                  <c:v>2</c:v>
                </c:pt>
                <c:pt idx="3">
                  <c:v>4</c:v>
                </c:pt>
                <c:pt idx="4">
                  <c:v>0</c:v>
                </c:pt>
                <c:pt idx="5">
                  <c:v>0</c:v>
                </c:pt>
                <c:pt idx="6">
                  <c:v>0</c:v>
                </c:pt>
                <c:pt idx="7">
                  <c:v>3</c:v>
                </c:pt>
                <c:pt idx="8">
                  <c:v>3</c:v>
                </c:pt>
                <c:pt idx="9">
                  <c:v>1</c:v>
                </c:pt>
                <c:pt idx="10">
                  <c:v>1</c:v>
                </c:pt>
                <c:pt idx="11">
                  <c:v>0</c:v>
                </c:pt>
                <c:pt idx="12">
                  <c:v>1</c:v>
                </c:pt>
                <c:pt idx="13">
                  <c:v>4</c:v>
                </c:pt>
                <c:pt idx="14">
                  <c:v>1</c:v>
                </c:pt>
                <c:pt idx="15">
                  <c:v>1</c:v>
                </c:pt>
                <c:pt idx="16">
                  <c:v>0</c:v>
                </c:pt>
                <c:pt idx="17">
                  <c:v>1</c:v>
                </c:pt>
                <c:pt idx="18">
                  <c:v>4</c:v>
                </c:pt>
                <c:pt idx="19">
                  <c:v>1</c:v>
                </c:pt>
                <c:pt idx="20">
                  <c:v>0</c:v>
                </c:pt>
                <c:pt idx="21">
                  <c:v>2</c:v>
                </c:pt>
                <c:pt idx="22">
                  <c:v>1</c:v>
                </c:pt>
                <c:pt idx="23">
                  <c:v>1</c:v>
                </c:pt>
                <c:pt idx="24">
                  <c:v>1</c:v>
                </c:pt>
                <c:pt idx="25">
                  <c:v>1</c:v>
                </c:pt>
                <c:pt idx="26">
                  <c:v>2</c:v>
                </c:pt>
                <c:pt idx="27">
                  <c:v>2</c:v>
                </c:pt>
              </c:numCache>
            </c:numRef>
          </c:val>
          <c:extLst>
            <c:ext xmlns:c16="http://schemas.microsoft.com/office/drawing/2014/chart" uri="{C3380CC4-5D6E-409C-BE32-E72D297353CC}">
              <c16:uniqueId val="{00000001-BDA0-4B10-A8CE-04FF9BC9408B}"/>
            </c:ext>
          </c:extLst>
        </c:ser>
        <c:ser>
          <c:idx val="2"/>
          <c:order val="2"/>
          <c:tx>
            <c:strRef>
              <c:f>Resources!$O$95</c:f>
              <c:strCache>
                <c:ptCount val="1"/>
                <c:pt idx="0">
                  <c:v>Neutral</c:v>
                </c:pt>
              </c:strCache>
            </c:strRef>
          </c:tx>
          <c:invertIfNegative val="0"/>
          <c:cat>
            <c:strRef>
              <c:f>Resources!$L$96:$L$123</c:f>
              <c:strCache>
                <c:ptCount val="28"/>
                <c:pt idx="0">
                  <c:v>Agriculture</c:v>
                </c:pt>
                <c:pt idx="1">
                  <c:v>Anthropology</c:v>
                </c:pt>
                <c:pt idx="2">
                  <c:v>Art &amp; Design</c:v>
                </c:pt>
                <c:pt idx="3">
                  <c:v>Biology/Chemistry/Biochemistry</c:v>
                </c:pt>
                <c:pt idx="4">
                  <c:v>Business</c:v>
                </c:pt>
                <c:pt idx="5">
                  <c:v>CIS &amp; Quantitative Methods</c:v>
                </c:pt>
                <c:pt idx="6">
                  <c:v>Communication Disorders</c:v>
                </c:pt>
                <c:pt idx="7">
                  <c:v>Communication Studies</c:v>
                </c:pt>
                <c:pt idx="8">
                  <c:v>Computer Science</c:v>
                </c:pt>
                <c:pt idx="9">
                  <c:v>Criminal Justice</c:v>
                </c:pt>
                <c:pt idx="10">
                  <c:v>Education</c:v>
                </c:pt>
                <c:pt idx="11">
                  <c:v>Engineering</c:v>
                </c:pt>
                <c:pt idx="12">
                  <c:v>Engineering Technology</c:v>
                </c:pt>
                <c:pt idx="13">
                  <c:v>English</c:v>
                </c:pt>
                <c:pt idx="14">
                  <c:v>Family &amp; Consumer Science</c:v>
                </c:pt>
                <c:pt idx="15">
                  <c:v>Geography</c:v>
                </c:pt>
                <c:pt idx="16">
                  <c:v>Health &amp; Human Performance</c:v>
                </c:pt>
                <c:pt idx="17">
                  <c:v>Health Professions</c:v>
                </c:pt>
                <c:pt idx="18">
                  <c:v>History</c:v>
                </c:pt>
                <c:pt idx="19">
                  <c:v>Journalism &amp; Mass Communication</c:v>
                </c:pt>
                <c:pt idx="20">
                  <c:v>Mathematics &amp; Physics</c:v>
                </c:pt>
                <c:pt idx="21">
                  <c:v>Modern Languages</c:v>
                </c:pt>
                <c:pt idx="22">
                  <c:v>Performing &amp; Fine Arts</c:v>
                </c:pt>
                <c:pt idx="23">
                  <c:v>Political Science</c:v>
                </c:pt>
                <c:pt idx="24">
                  <c:v>Psychology</c:v>
                </c:pt>
                <c:pt idx="25">
                  <c:v>Social Work</c:v>
                </c:pt>
                <c:pt idx="26">
                  <c:v>Sociology</c:v>
                </c:pt>
                <c:pt idx="27">
                  <c:v>University Staff</c:v>
                </c:pt>
              </c:strCache>
            </c:strRef>
          </c:cat>
          <c:val>
            <c:numRef>
              <c:f>Resources!$O$96:$O$123</c:f>
              <c:numCache>
                <c:formatCode>General</c:formatCode>
                <c:ptCount val="28"/>
                <c:pt idx="8">
                  <c:v>1</c:v>
                </c:pt>
                <c:pt idx="10">
                  <c:v>1</c:v>
                </c:pt>
                <c:pt idx="13">
                  <c:v>1</c:v>
                </c:pt>
                <c:pt idx="17">
                  <c:v>1</c:v>
                </c:pt>
              </c:numCache>
            </c:numRef>
          </c:val>
          <c:extLst>
            <c:ext xmlns:c16="http://schemas.microsoft.com/office/drawing/2014/chart" uri="{C3380CC4-5D6E-409C-BE32-E72D297353CC}">
              <c16:uniqueId val="{00000002-BDA0-4B10-A8CE-04FF9BC9408B}"/>
            </c:ext>
          </c:extLst>
        </c:ser>
        <c:dLbls>
          <c:showLegendKey val="0"/>
          <c:showVal val="0"/>
          <c:showCatName val="0"/>
          <c:showSerName val="0"/>
          <c:showPercent val="0"/>
          <c:showBubbleSize val="0"/>
        </c:dLbls>
        <c:gapWidth val="150"/>
        <c:shape val="box"/>
        <c:axId val="148719104"/>
        <c:axId val="148720640"/>
        <c:axId val="0"/>
      </c:bar3DChart>
      <c:catAx>
        <c:axId val="148719104"/>
        <c:scaling>
          <c:orientation val="minMax"/>
        </c:scaling>
        <c:delete val="0"/>
        <c:axPos val="b"/>
        <c:numFmt formatCode="General" sourceLinked="0"/>
        <c:majorTickMark val="out"/>
        <c:minorTickMark val="none"/>
        <c:tickLblPos val="nextTo"/>
        <c:crossAx val="148720640"/>
        <c:crosses val="autoZero"/>
        <c:auto val="1"/>
        <c:lblAlgn val="ctr"/>
        <c:lblOffset val="100"/>
        <c:noMultiLvlLbl val="0"/>
      </c:catAx>
      <c:valAx>
        <c:axId val="148720640"/>
        <c:scaling>
          <c:orientation val="minMax"/>
        </c:scaling>
        <c:delete val="0"/>
        <c:axPos val="l"/>
        <c:majorGridlines/>
        <c:numFmt formatCode="General" sourceLinked="1"/>
        <c:majorTickMark val="out"/>
        <c:minorTickMark val="none"/>
        <c:tickLblPos val="nextTo"/>
        <c:crossAx val="14871910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Collections</a:t>
            </a:r>
          </a:p>
        </c:rich>
      </c:tx>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Collections!$K$47</c:f>
              <c:strCache>
                <c:ptCount val="1"/>
                <c:pt idx="0">
                  <c:v>#</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Collections!$J$48:$J$49</c:f>
              <c:strCache>
                <c:ptCount val="2"/>
                <c:pt idx="0">
                  <c:v>Positive</c:v>
                </c:pt>
                <c:pt idx="1">
                  <c:v>Negative</c:v>
                </c:pt>
              </c:strCache>
            </c:strRef>
          </c:cat>
          <c:val>
            <c:numRef>
              <c:f>Collections!$K$48:$K$49</c:f>
              <c:numCache>
                <c:formatCode>General</c:formatCode>
                <c:ptCount val="2"/>
                <c:pt idx="0">
                  <c:v>11</c:v>
                </c:pt>
                <c:pt idx="1">
                  <c:v>32</c:v>
                </c:pt>
              </c:numCache>
            </c:numRef>
          </c:val>
          <c:extLst>
            <c:ext xmlns:c16="http://schemas.microsoft.com/office/drawing/2014/chart" uri="{C3380CC4-5D6E-409C-BE32-E72D297353CC}">
              <c16:uniqueId val="{00000000-A2C0-4649-B8CC-82F408890D2C}"/>
            </c:ext>
          </c:extLst>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Collections!$N$47</c:f>
              <c:strCache>
                <c:ptCount val="1"/>
                <c:pt idx="0">
                  <c:v>Positive</c:v>
                </c:pt>
              </c:strCache>
            </c:strRef>
          </c:tx>
          <c:invertIfNegative val="0"/>
          <c:cat>
            <c:strRef>
              <c:f>Collections!$M$48:$M$64</c:f>
              <c:strCache>
                <c:ptCount val="17"/>
                <c:pt idx="0">
                  <c:v>Art &amp; Design</c:v>
                </c:pt>
                <c:pt idx="1">
                  <c:v>Biology/Chemistry/Biochemistry</c:v>
                </c:pt>
                <c:pt idx="2">
                  <c:v>Business</c:v>
                </c:pt>
                <c:pt idx="3">
                  <c:v>CIS &amp; Quantitative Methods</c:v>
                </c:pt>
                <c:pt idx="4">
                  <c:v>Communication Disorders</c:v>
                </c:pt>
                <c:pt idx="5">
                  <c:v>Computer Science</c:v>
                </c:pt>
                <c:pt idx="6">
                  <c:v>Criminal Justice</c:v>
                </c:pt>
                <c:pt idx="7">
                  <c:v>Education</c:v>
                </c:pt>
                <c:pt idx="8">
                  <c:v>Engineering</c:v>
                </c:pt>
                <c:pt idx="9">
                  <c:v>English</c:v>
                </c:pt>
                <c:pt idx="10">
                  <c:v>Family &amp; Consumer Science</c:v>
                </c:pt>
                <c:pt idx="11">
                  <c:v>Geography</c:v>
                </c:pt>
                <c:pt idx="12">
                  <c:v>Health &amp; Human Performance</c:v>
                </c:pt>
                <c:pt idx="13">
                  <c:v>History</c:v>
                </c:pt>
                <c:pt idx="14">
                  <c:v>Performing &amp; Fine Arts</c:v>
                </c:pt>
                <c:pt idx="15">
                  <c:v>Political Science</c:v>
                </c:pt>
                <c:pt idx="16">
                  <c:v>University Staff</c:v>
                </c:pt>
              </c:strCache>
            </c:strRef>
          </c:cat>
          <c:val>
            <c:numRef>
              <c:f>Collections!$N$48:$N$64</c:f>
              <c:numCache>
                <c:formatCode>General</c:formatCode>
                <c:ptCount val="17"/>
                <c:pt idx="0">
                  <c:v>1</c:v>
                </c:pt>
                <c:pt idx="1">
                  <c:v>0</c:v>
                </c:pt>
                <c:pt idx="2">
                  <c:v>2</c:v>
                </c:pt>
                <c:pt idx="3">
                  <c:v>0</c:v>
                </c:pt>
                <c:pt idx="4">
                  <c:v>1</c:v>
                </c:pt>
                <c:pt idx="5">
                  <c:v>0</c:v>
                </c:pt>
                <c:pt idx="6">
                  <c:v>0</c:v>
                </c:pt>
                <c:pt idx="7">
                  <c:v>1</c:v>
                </c:pt>
                <c:pt idx="8">
                  <c:v>0</c:v>
                </c:pt>
                <c:pt idx="9">
                  <c:v>3</c:v>
                </c:pt>
                <c:pt idx="10">
                  <c:v>0</c:v>
                </c:pt>
                <c:pt idx="11">
                  <c:v>1</c:v>
                </c:pt>
                <c:pt idx="12">
                  <c:v>0</c:v>
                </c:pt>
                <c:pt idx="13">
                  <c:v>0</c:v>
                </c:pt>
                <c:pt idx="14">
                  <c:v>0</c:v>
                </c:pt>
                <c:pt idx="15">
                  <c:v>1</c:v>
                </c:pt>
                <c:pt idx="16">
                  <c:v>1</c:v>
                </c:pt>
              </c:numCache>
            </c:numRef>
          </c:val>
          <c:extLst>
            <c:ext xmlns:c16="http://schemas.microsoft.com/office/drawing/2014/chart" uri="{C3380CC4-5D6E-409C-BE32-E72D297353CC}">
              <c16:uniqueId val="{00000000-CE7F-4E1E-AC31-F2E6F3EEA59E}"/>
            </c:ext>
          </c:extLst>
        </c:ser>
        <c:ser>
          <c:idx val="1"/>
          <c:order val="1"/>
          <c:tx>
            <c:strRef>
              <c:f>Collections!$O$47</c:f>
              <c:strCache>
                <c:ptCount val="1"/>
                <c:pt idx="0">
                  <c:v>Negative</c:v>
                </c:pt>
              </c:strCache>
            </c:strRef>
          </c:tx>
          <c:invertIfNegative val="0"/>
          <c:cat>
            <c:strRef>
              <c:f>Collections!$M$48:$M$64</c:f>
              <c:strCache>
                <c:ptCount val="17"/>
                <c:pt idx="0">
                  <c:v>Art &amp; Design</c:v>
                </c:pt>
                <c:pt idx="1">
                  <c:v>Biology/Chemistry/Biochemistry</c:v>
                </c:pt>
                <c:pt idx="2">
                  <c:v>Business</c:v>
                </c:pt>
                <c:pt idx="3">
                  <c:v>CIS &amp; Quantitative Methods</c:v>
                </c:pt>
                <c:pt idx="4">
                  <c:v>Communication Disorders</c:v>
                </c:pt>
                <c:pt idx="5">
                  <c:v>Computer Science</c:v>
                </c:pt>
                <c:pt idx="6">
                  <c:v>Criminal Justice</c:v>
                </c:pt>
                <c:pt idx="7">
                  <c:v>Education</c:v>
                </c:pt>
                <c:pt idx="8">
                  <c:v>Engineering</c:v>
                </c:pt>
                <c:pt idx="9">
                  <c:v>English</c:v>
                </c:pt>
                <c:pt idx="10">
                  <c:v>Family &amp; Consumer Science</c:v>
                </c:pt>
                <c:pt idx="11">
                  <c:v>Geography</c:v>
                </c:pt>
                <c:pt idx="12">
                  <c:v>Health &amp; Human Performance</c:v>
                </c:pt>
                <c:pt idx="13">
                  <c:v>History</c:v>
                </c:pt>
                <c:pt idx="14">
                  <c:v>Performing &amp; Fine Arts</c:v>
                </c:pt>
                <c:pt idx="15">
                  <c:v>Political Science</c:v>
                </c:pt>
                <c:pt idx="16">
                  <c:v>University Staff</c:v>
                </c:pt>
              </c:strCache>
            </c:strRef>
          </c:cat>
          <c:val>
            <c:numRef>
              <c:f>Collections!$O$48:$O$64</c:f>
              <c:numCache>
                <c:formatCode>General</c:formatCode>
                <c:ptCount val="17"/>
                <c:pt idx="0">
                  <c:v>1</c:v>
                </c:pt>
                <c:pt idx="1">
                  <c:v>2</c:v>
                </c:pt>
                <c:pt idx="2">
                  <c:v>1</c:v>
                </c:pt>
                <c:pt idx="3">
                  <c:v>1</c:v>
                </c:pt>
                <c:pt idx="4">
                  <c:v>0</c:v>
                </c:pt>
                <c:pt idx="5">
                  <c:v>7</c:v>
                </c:pt>
                <c:pt idx="6">
                  <c:v>1</c:v>
                </c:pt>
                <c:pt idx="7">
                  <c:v>0</c:v>
                </c:pt>
                <c:pt idx="8">
                  <c:v>2</c:v>
                </c:pt>
                <c:pt idx="9">
                  <c:v>5</c:v>
                </c:pt>
                <c:pt idx="10">
                  <c:v>2</c:v>
                </c:pt>
                <c:pt idx="11">
                  <c:v>1</c:v>
                </c:pt>
                <c:pt idx="12">
                  <c:v>1</c:v>
                </c:pt>
                <c:pt idx="13">
                  <c:v>5</c:v>
                </c:pt>
                <c:pt idx="14">
                  <c:v>3</c:v>
                </c:pt>
                <c:pt idx="15">
                  <c:v>0</c:v>
                </c:pt>
                <c:pt idx="16">
                  <c:v>0</c:v>
                </c:pt>
              </c:numCache>
            </c:numRef>
          </c:val>
          <c:extLst>
            <c:ext xmlns:c16="http://schemas.microsoft.com/office/drawing/2014/chart" uri="{C3380CC4-5D6E-409C-BE32-E72D297353CC}">
              <c16:uniqueId val="{00000001-CE7F-4E1E-AC31-F2E6F3EEA59E}"/>
            </c:ext>
          </c:extLst>
        </c:ser>
        <c:dLbls>
          <c:showLegendKey val="0"/>
          <c:showVal val="0"/>
          <c:showCatName val="0"/>
          <c:showSerName val="0"/>
          <c:showPercent val="0"/>
          <c:showBubbleSize val="0"/>
        </c:dLbls>
        <c:gapWidth val="150"/>
        <c:shape val="box"/>
        <c:axId val="135508352"/>
        <c:axId val="135509888"/>
        <c:axId val="0"/>
      </c:bar3DChart>
      <c:catAx>
        <c:axId val="135508352"/>
        <c:scaling>
          <c:orientation val="minMax"/>
        </c:scaling>
        <c:delete val="0"/>
        <c:axPos val="b"/>
        <c:numFmt formatCode="General" sourceLinked="0"/>
        <c:majorTickMark val="out"/>
        <c:minorTickMark val="none"/>
        <c:tickLblPos val="nextTo"/>
        <c:crossAx val="135509888"/>
        <c:crosses val="autoZero"/>
        <c:auto val="1"/>
        <c:lblAlgn val="ctr"/>
        <c:lblOffset val="100"/>
        <c:noMultiLvlLbl val="0"/>
      </c:catAx>
      <c:valAx>
        <c:axId val="135509888"/>
        <c:scaling>
          <c:orientation val="minMax"/>
        </c:scaling>
        <c:delete val="0"/>
        <c:axPos val="l"/>
        <c:majorGridlines/>
        <c:numFmt formatCode="General" sourceLinked="1"/>
        <c:majorTickMark val="out"/>
        <c:minorTickMark val="none"/>
        <c:tickLblPos val="nextTo"/>
        <c:crossAx val="135508352"/>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Online Tools</a:t>
            </a:r>
          </a:p>
        </c:rich>
      </c:tx>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'Online Tools'!$J$51</c:f>
              <c:strCache>
                <c:ptCount val="1"/>
                <c:pt idx="0">
                  <c:v>#</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'Online Tools'!$I$52:$I$54</c:f>
              <c:strCache>
                <c:ptCount val="3"/>
                <c:pt idx="0">
                  <c:v>Positive</c:v>
                </c:pt>
                <c:pt idx="1">
                  <c:v>Negative</c:v>
                </c:pt>
                <c:pt idx="2">
                  <c:v>Neutral</c:v>
                </c:pt>
              </c:strCache>
            </c:strRef>
          </c:cat>
          <c:val>
            <c:numRef>
              <c:f>'Online Tools'!$J$52:$J$54</c:f>
              <c:numCache>
                <c:formatCode>General</c:formatCode>
                <c:ptCount val="3"/>
                <c:pt idx="0">
                  <c:v>14</c:v>
                </c:pt>
                <c:pt idx="1">
                  <c:v>31</c:v>
                </c:pt>
                <c:pt idx="2">
                  <c:v>1</c:v>
                </c:pt>
              </c:numCache>
            </c:numRef>
          </c:val>
          <c:extLst>
            <c:ext xmlns:c16="http://schemas.microsoft.com/office/drawing/2014/chart" uri="{C3380CC4-5D6E-409C-BE32-E72D297353CC}">
              <c16:uniqueId val="{00000000-F884-4DA2-A569-37BBE579FAFD}"/>
            </c:ext>
          </c:extLst>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'Online Tools'!$M$51</c:f>
              <c:strCache>
                <c:ptCount val="1"/>
                <c:pt idx="0">
                  <c:v>Positive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'Online Tools'!$L$52:$L$74</c:f>
              <c:strCache>
                <c:ptCount val="23"/>
                <c:pt idx="0">
                  <c:v>Anthropology</c:v>
                </c:pt>
                <c:pt idx="1">
                  <c:v>Art &amp; Design</c:v>
                </c:pt>
                <c:pt idx="2">
                  <c:v>Biology/Chemistry/Biochemistry</c:v>
                </c:pt>
                <c:pt idx="3">
                  <c:v>Business</c:v>
                </c:pt>
                <c:pt idx="4">
                  <c:v>CIS &amp; Quantitative Methods</c:v>
                </c:pt>
                <c:pt idx="5">
                  <c:v>Communication Studies</c:v>
                </c:pt>
                <c:pt idx="6">
                  <c:v>Computer Science</c:v>
                </c:pt>
                <c:pt idx="7">
                  <c:v>Education</c:v>
                </c:pt>
                <c:pt idx="8">
                  <c:v>Engineering</c:v>
                </c:pt>
                <c:pt idx="9">
                  <c:v>Engineering Technology</c:v>
                </c:pt>
                <c:pt idx="10">
                  <c:v>English</c:v>
                </c:pt>
                <c:pt idx="11">
                  <c:v>Family &amp; Consumer Science</c:v>
                </c:pt>
                <c:pt idx="12">
                  <c:v>Geography</c:v>
                </c:pt>
                <c:pt idx="13">
                  <c:v>Health Professions</c:v>
                </c:pt>
                <c:pt idx="14">
                  <c:v>History</c:v>
                </c:pt>
                <c:pt idx="15">
                  <c:v>Journalism &amp; Mass Communication</c:v>
                </c:pt>
                <c:pt idx="16">
                  <c:v>Performing &amp; Fine Arts</c:v>
                </c:pt>
                <c:pt idx="17">
                  <c:v>Philosophy</c:v>
                </c:pt>
                <c:pt idx="18">
                  <c:v>Political Science</c:v>
                </c:pt>
                <c:pt idx="19">
                  <c:v>Psychology</c:v>
                </c:pt>
                <c:pt idx="20">
                  <c:v>Social Work</c:v>
                </c:pt>
                <c:pt idx="21">
                  <c:v>Sociology</c:v>
                </c:pt>
                <c:pt idx="22">
                  <c:v>University Staff</c:v>
                </c:pt>
              </c:strCache>
            </c:strRef>
          </c:cat>
          <c:val>
            <c:numRef>
              <c:f>'Online Tools'!$M$52:$M$74</c:f>
              <c:numCache>
                <c:formatCode>General</c:formatCode>
                <c:ptCount val="23"/>
                <c:pt idx="0">
                  <c:v>0</c:v>
                </c:pt>
                <c:pt idx="1">
                  <c:v>0</c:v>
                </c:pt>
                <c:pt idx="2">
                  <c:v>0</c:v>
                </c:pt>
                <c:pt idx="3">
                  <c:v>0</c:v>
                </c:pt>
                <c:pt idx="4">
                  <c:v>0</c:v>
                </c:pt>
                <c:pt idx="5">
                  <c:v>0</c:v>
                </c:pt>
                <c:pt idx="6">
                  <c:v>1</c:v>
                </c:pt>
                <c:pt idx="7">
                  <c:v>5</c:v>
                </c:pt>
                <c:pt idx="8">
                  <c:v>0</c:v>
                </c:pt>
                <c:pt idx="9">
                  <c:v>0</c:v>
                </c:pt>
                <c:pt idx="10">
                  <c:v>0</c:v>
                </c:pt>
                <c:pt idx="11">
                  <c:v>0</c:v>
                </c:pt>
                <c:pt idx="12">
                  <c:v>0</c:v>
                </c:pt>
                <c:pt idx="13">
                  <c:v>1</c:v>
                </c:pt>
                <c:pt idx="14">
                  <c:v>0</c:v>
                </c:pt>
                <c:pt idx="15">
                  <c:v>0</c:v>
                </c:pt>
                <c:pt idx="16">
                  <c:v>1</c:v>
                </c:pt>
                <c:pt idx="17">
                  <c:v>0</c:v>
                </c:pt>
                <c:pt idx="18">
                  <c:v>1</c:v>
                </c:pt>
                <c:pt idx="19">
                  <c:v>1</c:v>
                </c:pt>
                <c:pt idx="20">
                  <c:v>2</c:v>
                </c:pt>
                <c:pt idx="21">
                  <c:v>1</c:v>
                </c:pt>
                <c:pt idx="22">
                  <c:v>1</c:v>
                </c:pt>
              </c:numCache>
            </c:numRef>
          </c:val>
          <c:extLst>
            <c:ext xmlns:c16="http://schemas.microsoft.com/office/drawing/2014/chart" uri="{C3380CC4-5D6E-409C-BE32-E72D297353CC}">
              <c16:uniqueId val="{00000000-3DC8-41DF-9EAC-4899B4454763}"/>
            </c:ext>
          </c:extLst>
        </c:ser>
        <c:ser>
          <c:idx val="1"/>
          <c:order val="1"/>
          <c:tx>
            <c:strRef>
              <c:f>'Online Tools'!$N$51</c:f>
              <c:strCache>
                <c:ptCount val="1"/>
                <c:pt idx="0">
                  <c:v>Negative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'Online Tools'!$L$52:$L$74</c:f>
              <c:strCache>
                <c:ptCount val="23"/>
                <c:pt idx="0">
                  <c:v>Anthropology</c:v>
                </c:pt>
                <c:pt idx="1">
                  <c:v>Art &amp; Design</c:v>
                </c:pt>
                <c:pt idx="2">
                  <c:v>Biology/Chemistry/Biochemistry</c:v>
                </c:pt>
                <c:pt idx="3">
                  <c:v>Business</c:v>
                </c:pt>
                <c:pt idx="4">
                  <c:v>CIS &amp; Quantitative Methods</c:v>
                </c:pt>
                <c:pt idx="5">
                  <c:v>Communication Studies</c:v>
                </c:pt>
                <c:pt idx="6">
                  <c:v>Computer Science</c:v>
                </c:pt>
                <c:pt idx="7">
                  <c:v>Education</c:v>
                </c:pt>
                <c:pt idx="8">
                  <c:v>Engineering</c:v>
                </c:pt>
                <c:pt idx="9">
                  <c:v>Engineering Technology</c:v>
                </c:pt>
                <c:pt idx="10">
                  <c:v>English</c:v>
                </c:pt>
                <c:pt idx="11">
                  <c:v>Family &amp; Consumer Science</c:v>
                </c:pt>
                <c:pt idx="12">
                  <c:v>Geography</c:v>
                </c:pt>
                <c:pt idx="13">
                  <c:v>Health Professions</c:v>
                </c:pt>
                <c:pt idx="14">
                  <c:v>History</c:v>
                </c:pt>
                <c:pt idx="15">
                  <c:v>Journalism &amp; Mass Communication</c:v>
                </c:pt>
                <c:pt idx="16">
                  <c:v>Performing &amp; Fine Arts</c:v>
                </c:pt>
                <c:pt idx="17">
                  <c:v>Philosophy</c:v>
                </c:pt>
                <c:pt idx="18">
                  <c:v>Political Science</c:v>
                </c:pt>
                <c:pt idx="19">
                  <c:v>Psychology</c:v>
                </c:pt>
                <c:pt idx="20">
                  <c:v>Social Work</c:v>
                </c:pt>
                <c:pt idx="21">
                  <c:v>Sociology</c:v>
                </c:pt>
                <c:pt idx="22">
                  <c:v>University Staff</c:v>
                </c:pt>
              </c:strCache>
            </c:strRef>
          </c:cat>
          <c:val>
            <c:numRef>
              <c:f>'Online Tools'!$N$52:$N$74</c:f>
              <c:numCache>
                <c:formatCode>General</c:formatCode>
                <c:ptCount val="23"/>
                <c:pt idx="0">
                  <c:v>1</c:v>
                </c:pt>
                <c:pt idx="1">
                  <c:v>1</c:v>
                </c:pt>
                <c:pt idx="2">
                  <c:v>2</c:v>
                </c:pt>
                <c:pt idx="3">
                  <c:v>3</c:v>
                </c:pt>
                <c:pt idx="4">
                  <c:v>1</c:v>
                </c:pt>
                <c:pt idx="5">
                  <c:v>1</c:v>
                </c:pt>
                <c:pt idx="6">
                  <c:v>1</c:v>
                </c:pt>
                <c:pt idx="7">
                  <c:v>0</c:v>
                </c:pt>
                <c:pt idx="8">
                  <c:v>1</c:v>
                </c:pt>
                <c:pt idx="9">
                  <c:v>1</c:v>
                </c:pt>
                <c:pt idx="10">
                  <c:v>1</c:v>
                </c:pt>
                <c:pt idx="11">
                  <c:v>1</c:v>
                </c:pt>
                <c:pt idx="12">
                  <c:v>1</c:v>
                </c:pt>
                <c:pt idx="13">
                  <c:v>1</c:v>
                </c:pt>
                <c:pt idx="14">
                  <c:v>2</c:v>
                </c:pt>
                <c:pt idx="15">
                  <c:v>1</c:v>
                </c:pt>
                <c:pt idx="16">
                  <c:v>2</c:v>
                </c:pt>
                <c:pt idx="17">
                  <c:v>1</c:v>
                </c:pt>
                <c:pt idx="18">
                  <c:v>1</c:v>
                </c:pt>
                <c:pt idx="19">
                  <c:v>0</c:v>
                </c:pt>
                <c:pt idx="20">
                  <c:v>4</c:v>
                </c:pt>
                <c:pt idx="21">
                  <c:v>2</c:v>
                </c:pt>
                <c:pt idx="22">
                  <c:v>2</c:v>
                </c:pt>
              </c:numCache>
            </c:numRef>
          </c:val>
          <c:extLst>
            <c:ext xmlns:c16="http://schemas.microsoft.com/office/drawing/2014/chart" uri="{C3380CC4-5D6E-409C-BE32-E72D297353CC}">
              <c16:uniqueId val="{00000001-3DC8-41DF-9EAC-4899B4454763}"/>
            </c:ext>
          </c:extLst>
        </c:ser>
        <c:ser>
          <c:idx val="2"/>
          <c:order val="2"/>
          <c:tx>
            <c:strRef>
              <c:f>'Online Tools'!$O$51</c:f>
              <c:strCache>
                <c:ptCount val="1"/>
                <c:pt idx="0">
                  <c:v>Neutral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'Online Tools'!$L$52:$L$74</c:f>
              <c:strCache>
                <c:ptCount val="23"/>
                <c:pt idx="0">
                  <c:v>Anthropology</c:v>
                </c:pt>
                <c:pt idx="1">
                  <c:v>Art &amp; Design</c:v>
                </c:pt>
                <c:pt idx="2">
                  <c:v>Biology/Chemistry/Biochemistry</c:v>
                </c:pt>
                <c:pt idx="3">
                  <c:v>Business</c:v>
                </c:pt>
                <c:pt idx="4">
                  <c:v>CIS &amp; Quantitative Methods</c:v>
                </c:pt>
                <c:pt idx="5">
                  <c:v>Communication Studies</c:v>
                </c:pt>
                <c:pt idx="6">
                  <c:v>Computer Science</c:v>
                </c:pt>
                <c:pt idx="7">
                  <c:v>Education</c:v>
                </c:pt>
                <c:pt idx="8">
                  <c:v>Engineering</c:v>
                </c:pt>
                <c:pt idx="9">
                  <c:v>Engineering Technology</c:v>
                </c:pt>
                <c:pt idx="10">
                  <c:v>English</c:v>
                </c:pt>
                <c:pt idx="11">
                  <c:v>Family &amp; Consumer Science</c:v>
                </c:pt>
                <c:pt idx="12">
                  <c:v>Geography</c:v>
                </c:pt>
                <c:pt idx="13">
                  <c:v>Health Professions</c:v>
                </c:pt>
                <c:pt idx="14">
                  <c:v>History</c:v>
                </c:pt>
                <c:pt idx="15">
                  <c:v>Journalism &amp; Mass Communication</c:v>
                </c:pt>
                <c:pt idx="16">
                  <c:v>Performing &amp; Fine Arts</c:v>
                </c:pt>
                <c:pt idx="17">
                  <c:v>Philosophy</c:v>
                </c:pt>
                <c:pt idx="18">
                  <c:v>Political Science</c:v>
                </c:pt>
                <c:pt idx="19">
                  <c:v>Psychology</c:v>
                </c:pt>
                <c:pt idx="20">
                  <c:v>Social Work</c:v>
                </c:pt>
                <c:pt idx="21">
                  <c:v>Sociology</c:v>
                </c:pt>
                <c:pt idx="22">
                  <c:v>University Staff</c:v>
                </c:pt>
              </c:strCache>
            </c:strRef>
          </c:cat>
          <c:val>
            <c:numRef>
              <c:f>'Online Tools'!$O$52:$O$74</c:f>
              <c:numCache>
                <c:formatCode>General</c:formatCode>
                <c:ptCount val="23"/>
                <c:pt idx="5">
                  <c:v>1</c:v>
                </c:pt>
              </c:numCache>
            </c:numRef>
          </c:val>
          <c:extLst>
            <c:ext xmlns:c16="http://schemas.microsoft.com/office/drawing/2014/chart" uri="{C3380CC4-5D6E-409C-BE32-E72D297353CC}">
              <c16:uniqueId val="{00000002-3DC8-41DF-9EAC-4899B4454763}"/>
            </c:ext>
          </c:extLst>
        </c:ser>
        <c:dLbls>
          <c:showLegendKey val="0"/>
          <c:showVal val="0"/>
          <c:showCatName val="0"/>
          <c:showSerName val="0"/>
          <c:showPercent val="0"/>
          <c:showBubbleSize val="0"/>
        </c:dLbls>
        <c:gapWidth val="150"/>
        <c:shape val="box"/>
        <c:axId val="140250112"/>
        <c:axId val="140256000"/>
        <c:axId val="0"/>
      </c:bar3DChart>
      <c:catAx>
        <c:axId val="140250112"/>
        <c:scaling>
          <c:orientation val="minMax"/>
        </c:scaling>
        <c:delete val="0"/>
        <c:axPos val="b"/>
        <c:numFmt formatCode="General" sourceLinked="0"/>
        <c:majorTickMark val="out"/>
        <c:minorTickMark val="none"/>
        <c:tickLblPos val="nextTo"/>
        <c:crossAx val="140256000"/>
        <c:crosses val="autoZero"/>
        <c:auto val="1"/>
        <c:lblAlgn val="ctr"/>
        <c:lblOffset val="100"/>
        <c:noMultiLvlLbl val="0"/>
      </c:catAx>
      <c:valAx>
        <c:axId val="140256000"/>
        <c:scaling>
          <c:orientation val="minMax"/>
        </c:scaling>
        <c:delete val="0"/>
        <c:axPos val="l"/>
        <c:majorGridlines/>
        <c:numFmt formatCode="General" sourceLinked="1"/>
        <c:majorTickMark val="out"/>
        <c:minorTickMark val="none"/>
        <c:tickLblPos val="nextTo"/>
        <c:crossAx val="140250112"/>
        <c:crosses val="autoZero"/>
        <c:crossBetween val="between"/>
      </c:valAx>
    </c:plotArea>
    <c:legend>
      <c:legendPos val="r"/>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FCA96B-6957-4B55-BCC8-14C36F1B51BA}" type="datetimeFigureOut">
              <a:rPr lang="en-US" smtClean="0"/>
              <a:t>1/12/2016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17B315-A1D0-4094-B581-F6CFE7E471B8}" type="slidenum">
              <a:rPr lang="en-US" smtClean="0"/>
              <a:t>‹#›</a:t>
            </a:fld>
            <a:endParaRPr lang="en-US"/>
          </a:p>
        </p:txBody>
      </p:sp>
    </p:spTree>
    <p:extLst>
      <p:ext uri="{BB962C8B-B14F-4D97-AF65-F5344CB8AC3E}">
        <p14:creationId xmlns:p14="http://schemas.microsoft.com/office/powerpoint/2010/main" val="3205171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EBE0A1-B900-4E78-80A2-CF5A8D1B6982}" type="datetimeFigureOut">
              <a:rPr lang="en-US" smtClean="0"/>
              <a:t>1/12/2016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AEAE47-03FA-4392-93BC-DFA5A3786FF5}" type="slidenum">
              <a:rPr lang="en-US" smtClean="0"/>
              <a:t>‹#›</a:t>
            </a:fld>
            <a:endParaRPr lang="en-US"/>
          </a:p>
        </p:txBody>
      </p:sp>
    </p:spTree>
    <p:extLst>
      <p:ext uri="{BB962C8B-B14F-4D97-AF65-F5344CB8AC3E}">
        <p14:creationId xmlns:p14="http://schemas.microsoft.com/office/powerpoint/2010/main" val="528156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Control Section of the Survey surrounds perceptions</a:t>
            </a:r>
            <a:r>
              <a:rPr lang="en-US" baseline="0" dirty="0" smtClean="0"/>
              <a:t> of service quality regarding information control.  As you can see immediately it ranges from print to electronic resources and questions relating to remote access, the website and the print library. </a:t>
            </a:r>
            <a:endParaRPr lang="en-US" dirty="0"/>
          </a:p>
        </p:txBody>
      </p:sp>
      <p:sp>
        <p:nvSpPr>
          <p:cNvPr id="4" name="Slide Number Placeholder 3"/>
          <p:cNvSpPr>
            <a:spLocks noGrp="1"/>
          </p:cNvSpPr>
          <p:nvPr>
            <p:ph type="sldNum" sz="quarter" idx="10"/>
          </p:nvPr>
        </p:nvSpPr>
        <p:spPr/>
        <p:txBody>
          <a:bodyPr/>
          <a:lstStyle/>
          <a:p>
            <a:fld id="{94AEAE47-03FA-4392-93BC-DFA5A3786FF5}" type="slidenum">
              <a:rPr lang="en-US" smtClean="0"/>
              <a:t>3</a:t>
            </a:fld>
            <a:endParaRPr lang="en-US"/>
          </a:p>
        </p:txBody>
      </p:sp>
    </p:spTree>
    <p:extLst>
      <p:ext uri="{BB962C8B-B14F-4D97-AF65-F5344CB8AC3E}">
        <p14:creationId xmlns:p14="http://schemas.microsoft.com/office/powerpoint/2010/main" val="235541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Approximately fifty/fifty positive</a:t>
            </a:r>
            <a:r>
              <a:rPr lang="en-US" baseline="0" dirty="0" smtClean="0"/>
              <a:t> negative comments on resources for people taking the time to comment.  You can </a:t>
            </a:r>
            <a:endParaRPr lang="en-US" dirty="0"/>
          </a:p>
        </p:txBody>
      </p:sp>
      <p:sp>
        <p:nvSpPr>
          <p:cNvPr id="4" name="Slide Number Placeholder 3"/>
          <p:cNvSpPr>
            <a:spLocks noGrp="1"/>
          </p:cNvSpPr>
          <p:nvPr>
            <p:ph type="sldNum" sz="quarter" idx="10"/>
          </p:nvPr>
        </p:nvSpPr>
        <p:spPr/>
        <p:txBody>
          <a:bodyPr/>
          <a:lstStyle/>
          <a:p>
            <a:fld id="{94AEAE47-03FA-4392-93BC-DFA5A3786FF5}" type="slidenum">
              <a:rPr lang="en-US" smtClean="0"/>
              <a:t>13</a:t>
            </a:fld>
            <a:endParaRPr lang="en-US"/>
          </a:p>
        </p:txBody>
      </p:sp>
    </p:spTree>
    <p:extLst>
      <p:ext uri="{BB962C8B-B14F-4D97-AF65-F5344CB8AC3E}">
        <p14:creationId xmlns:p14="http://schemas.microsoft.com/office/powerpoint/2010/main" val="2559382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Great comments on the library but these samples focus on room for improvement.  Food for thought.</a:t>
            </a:r>
            <a:endParaRPr lang="en-US" dirty="0"/>
          </a:p>
        </p:txBody>
      </p:sp>
      <p:sp>
        <p:nvSpPr>
          <p:cNvPr id="4" name="Slide Number Placeholder 3"/>
          <p:cNvSpPr>
            <a:spLocks noGrp="1"/>
          </p:cNvSpPr>
          <p:nvPr>
            <p:ph type="sldNum" sz="quarter" idx="10"/>
          </p:nvPr>
        </p:nvSpPr>
        <p:spPr/>
        <p:txBody>
          <a:bodyPr/>
          <a:lstStyle/>
          <a:p>
            <a:fld id="{94AEAE47-03FA-4392-93BC-DFA5A3786FF5}" type="slidenum">
              <a:rPr lang="en-US" smtClean="0"/>
              <a:t>14</a:t>
            </a:fld>
            <a:endParaRPr lang="en-US"/>
          </a:p>
        </p:txBody>
      </p:sp>
    </p:spTree>
    <p:extLst>
      <p:ext uri="{BB962C8B-B14F-4D97-AF65-F5344CB8AC3E}">
        <p14:creationId xmlns:p14="http://schemas.microsoft.com/office/powerpoint/2010/main" val="1247638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charts and disciplinary breakdown of comments, it is possible to look with more granularity</a:t>
            </a:r>
            <a:r>
              <a:rPr lang="en-US" baseline="0" dirty="0" smtClean="0"/>
              <a:t> at positive/negative comments from collections.  From Here, probably worth looking further for subject librarians from Computer Science, English, History, Performing and Fine Arts</a:t>
            </a:r>
            <a:endParaRPr lang="en-US" dirty="0"/>
          </a:p>
        </p:txBody>
      </p:sp>
      <p:sp>
        <p:nvSpPr>
          <p:cNvPr id="4" name="Slide Number Placeholder 3"/>
          <p:cNvSpPr>
            <a:spLocks noGrp="1"/>
          </p:cNvSpPr>
          <p:nvPr>
            <p:ph type="sldNum" sz="quarter" idx="10"/>
          </p:nvPr>
        </p:nvSpPr>
        <p:spPr/>
        <p:txBody>
          <a:bodyPr/>
          <a:lstStyle/>
          <a:p>
            <a:fld id="{94AEAE47-03FA-4392-93BC-DFA5A3786FF5}" type="slidenum">
              <a:rPr lang="en-US" smtClean="0"/>
              <a:t>15</a:t>
            </a:fld>
            <a:endParaRPr lang="en-US"/>
          </a:p>
        </p:txBody>
      </p:sp>
    </p:spTree>
    <p:extLst>
      <p:ext uri="{BB962C8B-B14F-4D97-AF65-F5344CB8AC3E}">
        <p14:creationId xmlns:p14="http://schemas.microsoft.com/office/powerpoint/2010/main" val="896697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Interestingly, </a:t>
            </a:r>
            <a:r>
              <a:rPr lang="en-US" baseline="0" dirty="0" smtClean="0"/>
              <a:t> more than one negative comment from Business, Social Work, Biology, History, Sociology and even our staff.</a:t>
            </a:r>
            <a:endParaRPr lang="en-US" dirty="0"/>
          </a:p>
        </p:txBody>
      </p:sp>
      <p:sp>
        <p:nvSpPr>
          <p:cNvPr id="4" name="Slide Number Placeholder 3"/>
          <p:cNvSpPr>
            <a:spLocks noGrp="1"/>
          </p:cNvSpPr>
          <p:nvPr>
            <p:ph type="sldNum" sz="quarter" idx="10"/>
          </p:nvPr>
        </p:nvSpPr>
        <p:spPr/>
        <p:txBody>
          <a:bodyPr/>
          <a:lstStyle/>
          <a:p>
            <a:fld id="{94AEAE47-03FA-4392-93BC-DFA5A3786FF5}" type="slidenum">
              <a:rPr lang="en-US" smtClean="0"/>
              <a:t>17</a:t>
            </a:fld>
            <a:endParaRPr lang="en-US"/>
          </a:p>
        </p:txBody>
      </p:sp>
    </p:spTree>
    <p:extLst>
      <p:ext uri="{BB962C8B-B14F-4D97-AF65-F5344CB8AC3E}">
        <p14:creationId xmlns:p14="http://schemas.microsoft.com/office/powerpoint/2010/main" val="3095322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terms of perceptions</a:t>
            </a:r>
            <a:r>
              <a:rPr lang="en-US" baseline="0" dirty="0" smtClean="0"/>
              <a:t> of adequacy, Texas State is in the lower middle range. </a:t>
            </a:r>
            <a:r>
              <a:rPr lang="en-US" dirty="0" smtClean="0"/>
              <a:t>Adequacy Mean = Perceived Mean – Minimum Mean.  Negative number suggests we are </a:t>
            </a:r>
            <a:br>
              <a:rPr lang="en-US" dirty="0" smtClean="0"/>
            </a:br>
            <a:r>
              <a:rPr lang="en-US" dirty="0" smtClean="0"/>
              <a:t>performing below a minimum standard.</a:t>
            </a:r>
            <a:br>
              <a:rPr lang="en-US" dirty="0" smtClean="0"/>
            </a:br>
            <a:endParaRPr lang="en-US" dirty="0"/>
          </a:p>
        </p:txBody>
      </p:sp>
      <p:sp>
        <p:nvSpPr>
          <p:cNvPr id="4" name="Slide Number Placeholder 3"/>
          <p:cNvSpPr>
            <a:spLocks noGrp="1"/>
          </p:cNvSpPr>
          <p:nvPr>
            <p:ph type="sldNum" sz="quarter" idx="10"/>
          </p:nvPr>
        </p:nvSpPr>
        <p:spPr/>
        <p:txBody>
          <a:bodyPr/>
          <a:lstStyle/>
          <a:p>
            <a:fld id="{94AEAE47-03FA-4392-93BC-DFA5A3786FF5}" type="slidenum">
              <a:rPr lang="en-US" smtClean="0"/>
              <a:t>19</a:t>
            </a:fld>
            <a:endParaRPr lang="en-US"/>
          </a:p>
        </p:txBody>
      </p:sp>
    </p:spTree>
    <p:extLst>
      <p:ext uri="{BB962C8B-B14F-4D97-AF65-F5344CB8AC3E}">
        <p14:creationId xmlns:p14="http://schemas.microsoft.com/office/powerpoint/2010/main" val="1438446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the Superiority mean, we are squarely in the middle.  Again,</a:t>
            </a:r>
            <a:r>
              <a:rPr lang="en-US" baseline="0" dirty="0" smtClean="0"/>
              <a:t> UT San Antonio is blowing this out of the water with the highest superiority mean over almost all information control categories.  Portland State has some work to do.  We could be a little higher here.  </a:t>
            </a:r>
            <a:r>
              <a:rPr lang="en-US" dirty="0" smtClean="0"/>
              <a:t>Superiority Mean = Perceived Mean – Desired Mean.</a:t>
            </a:r>
          </a:p>
          <a:p>
            <a:endParaRPr lang="en-US" dirty="0"/>
          </a:p>
        </p:txBody>
      </p:sp>
      <p:sp>
        <p:nvSpPr>
          <p:cNvPr id="4" name="Slide Number Placeholder 3"/>
          <p:cNvSpPr>
            <a:spLocks noGrp="1"/>
          </p:cNvSpPr>
          <p:nvPr>
            <p:ph type="sldNum" sz="quarter" idx="10"/>
          </p:nvPr>
        </p:nvSpPr>
        <p:spPr/>
        <p:txBody>
          <a:bodyPr/>
          <a:lstStyle/>
          <a:p>
            <a:fld id="{94AEAE47-03FA-4392-93BC-DFA5A3786FF5}" type="slidenum">
              <a:rPr lang="en-US" smtClean="0"/>
              <a:t>20</a:t>
            </a:fld>
            <a:endParaRPr lang="en-US"/>
          </a:p>
        </p:txBody>
      </p:sp>
    </p:spTree>
    <p:extLst>
      <p:ext uri="{BB962C8B-B14F-4D97-AF65-F5344CB8AC3E}">
        <p14:creationId xmlns:p14="http://schemas.microsoft.com/office/powerpoint/2010/main" val="4283794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a:t>
            </a:r>
            <a:r>
              <a:rPr lang="en-US" baseline="0" dirty="0" smtClean="0"/>
              <a:t> State is </a:t>
            </a:r>
            <a:r>
              <a:rPr lang="en-US" dirty="0" smtClean="0"/>
              <a:t>right around the middle going towards high in terms of user perception</a:t>
            </a:r>
            <a:r>
              <a:rPr lang="en-US" baseline="0" dirty="0" smtClean="0"/>
              <a:t> of services in comparison with our peers.  To note also, University of Texas San Antonio is at the top of user perceptions while university of Texas, Dallas is at the bottom of user perceptions. </a:t>
            </a:r>
            <a:endParaRPr lang="en-US" dirty="0"/>
          </a:p>
        </p:txBody>
      </p:sp>
      <p:sp>
        <p:nvSpPr>
          <p:cNvPr id="4" name="Slide Number Placeholder 3"/>
          <p:cNvSpPr>
            <a:spLocks noGrp="1"/>
          </p:cNvSpPr>
          <p:nvPr>
            <p:ph type="sldNum" sz="quarter" idx="10"/>
          </p:nvPr>
        </p:nvSpPr>
        <p:spPr/>
        <p:txBody>
          <a:bodyPr/>
          <a:lstStyle/>
          <a:p>
            <a:fld id="{94AEAE47-03FA-4392-93BC-DFA5A3786FF5}" type="slidenum">
              <a:rPr lang="en-US" smtClean="0"/>
              <a:t>21</a:t>
            </a:fld>
            <a:endParaRPr lang="en-US"/>
          </a:p>
        </p:txBody>
      </p:sp>
    </p:spTree>
    <p:extLst>
      <p:ext uri="{BB962C8B-B14F-4D97-AF65-F5344CB8AC3E}">
        <p14:creationId xmlns:p14="http://schemas.microsoft.com/office/powerpoint/2010/main" val="2740652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questions relate also to information access, hardware (the modern equipment) and more</a:t>
            </a:r>
            <a:r>
              <a:rPr lang="en-US" baseline="0" dirty="0" smtClean="0"/>
              <a:t> specific questions (e-journals/print books).  Somewhat of a mish mash that goes beyond info control to content but that is </a:t>
            </a:r>
            <a:r>
              <a:rPr lang="en-US" baseline="0" dirty="0" err="1" smtClean="0"/>
              <a:t>Libqual</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4AEAE47-03FA-4392-93BC-DFA5A3786FF5}" type="slidenum">
              <a:rPr lang="en-US" smtClean="0"/>
              <a:t>4</a:t>
            </a:fld>
            <a:endParaRPr lang="en-US"/>
          </a:p>
        </p:txBody>
      </p:sp>
    </p:spTree>
    <p:extLst>
      <p:ext uri="{BB962C8B-B14F-4D97-AF65-F5344CB8AC3E}">
        <p14:creationId xmlns:p14="http://schemas.microsoft.com/office/powerpoint/2010/main" val="3753083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a:t>
            </a:r>
            <a:r>
              <a:rPr lang="en-US" baseline="0" dirty="0" smtClean="0"/>
              <a:t>e perceptions as outlined may not be the ones we perceive.  This allows us to collect, interpret and act upon library user </a:t>
            </a:r>
            <a:r>
              <a:rPr lang="en-US" baseline="0" dirty="0" err="1" smtClean="0"/>
              <a:t>feeddback</a:t>
            </a:r>
            <a:r>
              <a:rPr lang="en-US" baseline="0" dirty="0" smtClean="0"/>
              <a:t> systematically over time.  </a:t>
            </a:r>
            <a:endParaRPr lang="en-US" dirty="0"/>
          </a:p>
        </p:txBody>
      </p:sp>
      <p:sp>
        <p:nvSpPr>
          <p:cNvPr id="4" name="Slide Number Placeholder 3"/>
          <p:cNvSpPr>
            <a:spLocks noGrp="1"/>
          </p:cNvSpPr>
          <p:nvPr>
            <p:ph type="sldNum" sz="quarter" idx="10"/>
          </p:nvPr>
        </p:nvSpPr>
        <p:spPr/>
        <p:txBody>
          <a:bodyPr/>
          <a:lstStyle/>
          <a:p>
            <a:fld id="{94AEAE47-03FA-4392-93BC-DFA5A3786FF5}" type="slidenum">
              <a:rPr lang="en-US" smtClean="0"/>
              <a:t>5</a:t>
            </a:fld>
            <a:endParaRPr lang="en-US"/>
          </a:p>
        </p:txBody>
      </p:sp>
    </p:spTree>
    <p:extLst>
      <p:ext uri="{BB962C8B-B14F-4D97-AF65-F5344CB8AC3E}">
        <p14:creationId xmlns:p14="http://schemas.microsoft.com/office/powerpoint/2010/main" val="3164607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Highest level of expectation for the library website from all survey respondents.  This includes,</a:t>
            </a:r>
            <a:r>
              <a:rPr lang="en-US" baseline="0" dirty="0" smtClean="0"/>
              <a:t> faculty, students, staff and library staff.</a:t>
            </a:r>
            <a:endParaRPr lang="en-US" dirty="0"/>
          </a:p>
        </p:txBody>
      </p:sp>
      <p:sp>
        <p:nvSpPr>
          <p:cNvPr id="4" name="Slide Number Placeholder 3"/>
          <p:cNvSpPr>
            <a:spLocks noGrp="1"/>
          </p:cNvSpPr>
          <p:nvPr>
            <p:ph type="sldNum" sz="quarter" idx="10"/>
          </p:nvPr>
        </p:nvSpPr>
        <p:spPr/>
        <p:txBody>
          <a:bodyPr/>
          <a:lstStyle/>
          <a:p>
            <a:fld id="{94AEAE47-03FA-4392-93BC-DFA5A3786FF5}" type="slidenum">
              <a:rPr lang="en-US" smtClean="0"/>
              <a:t>6</a:t>
            </a:fld>
            <a:endParaRPr lang="en-US"/>
          </a:p>
        </p:txBody>
      </p:sp>
    </p:spTree>
    <p:extLst>
      <p:ext uri="{BB962C8B-B14F-4D97-AF65-F5344CB8AC3E}">
        <p14:creationId xmlns:p14="http://schemas.microsoft.com/office/powerpoint/2010/main" val="1471146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are not going back farther because </a:t>
            </a:r>
            <a:r>
              <a:rPr lang="en-US" baseline="0" dirty="0" err="1" smtClean="0"/>
              <a:t>Libqual</a:t>
            </a:r>
            <a:r>
              <a:rPr lang="en-US" baseline="0" dirty="0" smtClean="0"/>
              <a:t> lite is </a:t>
            </a:r>
            <a:r>
              <a:rPr lang="en-US" baseline="0" dirty="0" err="1" smtClean="0"/>
              <a:t>qualitiative</a:t>
            </a:r>
            <a:r>
              <a:rPr lang="en-US" baseline="0" dirty="0" smtClean="0"/>
              <a:t> different from the previous longer survey (comparing apples with oranges)</a:t>
            </a:r>
            <a:r>
              <a:rPr lang="en-US" dirty="0" smtClean="0"/>
              <a:t>For</a:t>
            </a:r>
            <a:r>
              <a:rPr lang="en-US" baseline="0" dirty="0" smtClean="0"/>
              <a:t> information control, the library</a:t>
            </a:r>
            <a:r>
              <a:rPr lang="en-US" dirty="0" smtClean="0"/>
              <a:t> Went up in All categories for our</a:t>
            </a:r>
            <a:r>
              <a:rPr lang="en-US" baseline="0" dirty="0" smtClean="0"/>
              <a:t> perceived level of service with the exception of IC-7 (Making information easily accessible for independent use).  </a:t>
            </a:r>
            <a:endParaRPr lang="en-US" dirty="0"/>
          </a:p>
        </p:txBody>
      </p:sp>
      <p:sp>
        <p:nvSpPr>
          <p:cNvPr id="4" name="Slide Number Placeholder 3"/>
          <p:cNvSpPr>
            <a:spLocks noGrp="1"/>
          </p:cNvSpPr>
          <p:nvPr>
            <p:ph type="sldNum" sz="quarter" idx="10"/>
          </p:nvPr>
        </p:nvSpPr>
        <p:spPr/>
        <p:txBody>
          <a:bodyPr/>
          <a:lstStyle/>
          <a:p>
            <a:fld id="{94AEAE47-03FA-4392-93BC-DFA5A3786FF5}" type="slidenum">
              <a:rPr lang="en-US" smtClean="0"/>
              <a:t>7</a:t>
            </a:fld>
            <a:endParaRPr lang="en-US"/>
          </a:p>
        </p:txBody>
      </p:sp>
    </p:spTree>
    <p:extLst>
      <p:ext uri="{BB962C8B-B14F-4D97-AF65-F5344CB8AC3E}">
        <p14:creationId xmlns:p14="http://schemas.microsoft.com/office/powerpoint/2010/main" val="3924566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meant by ‘modern equipment’ (PC’s, laptops, mobile devices, internet enabled whiteboards</a:t>
            </a:r>
            <a:r>
              <a:rPr lang="en-US" baseline="0" dirty="0" smtClean="0"/>
              <a:t> etc.). Is this signifying a shift towards technology rich learning commons ideas for undergraduate populace.</a:t>
            </a:r>
            <a:endParaRPr lang="en-US" dirty="0"/>
          </a:p>
        </p:txBody>
      </p:sp>
      <p:sp>
        <p:nvSpPr>
          <p:cNvPr id="4" name="Slide Number Placeholder 3"/>
          <p:cNvSpPr>
            <a:spLocks noGrp="1"/>
          </p:cNvSpPr>
          <p:nvPr>
            <p:ph type="sldNum" sz="quarter" idx="10"/>
          </p:nvPr>
        </p:nvSpPr>
        <p:spPr/>
        <p:txBody>
          <a:bodyPr/>
          <a:lstStyle/>
          <a:p>
            <a:fld id="{94AEAE47-03FA-4392-93BC-DFA5A3786FF5}" type="slidenum">
              <a:rPr lang="en-US" smtClean="0"/>
              <a:t>8</a:t>
            </a:fld>
            <a:endParaRPr lang="en-US"/>
          </a:p>
        </p:txBody>
      </p:sp>
    </p:spTree>
    <p:extLst>
      <p:ext uri="{BB962C8B-B14F-4D97-AF65-F5344CB8AC3E}">
        <p14:creationId xmlns:p14="http://schemas.microsoft.com/office/powerpoint/2010/main" val="955766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Graduates Perceive electronic</a:t>
            </a:r>
            <a:r>
              <a:rPr lang="en-US" baseline="0" dirty="0" smtClean="0"/>
              <a:t> resource access from home or office as the highest priority  For graduates also the website is not up to their standards as the Adequacy mean is below their minimum expectation.  </a:t>
            </a:r>
            <a:r>
              <a:rPr lang="en-US" baseline="0" dirty="0" err="1" smtClean="0"/>
              <a:t>Adequeacy</a:t>
            </a:r>
            <a:r>
              <a:rPr lang="en-US" baseline="0" dirty="0" smtClean="0"/>
              <a:t> Mean = Perceptions of what we currently possess – minimum level of expectation.  Note the Superiority mean for later.  </a:t>
            </a:r>
            <a:endParaRPr lang="en-US" dirty="0"/>
          </a:p>
        </p:txBody>
      </p:sp>
      <p:sp>
        <p:nvSpPr>
          <p:cNvPr id="4" name="Slide Number Placeholder 3"/>
          <p:cNvSpPr>
            <a:spLocks noGrp="1"/>
          </p:cNvSpPr>
          <p:nvPr>
            <p:ph type="sldNum" sz="quarter" idx="10"/>
          </p:nvPr>
        </p:nvSpPr>
        <p:spPr/>
        <p:txBody>
          <a:bodyPr/>
          <a:lstStyle/>
          <a:p>
            <a:fld id="{94AEAE47-03FA-4392-93BC-DFA5A3786FF5}" type="slidenum">
              <a:rPr lang="en-US" smtClean="0"/>
              <a:t>9</a:t>
            </a:fld>
            <a:endParaRPr lang="en-US"/>
          </a:p>
        </p:txBody>
      </p:sp>
    </p:spTree>
    <p:extLst>
      <p:ext uri="{BB962C8B-B14F-4D97-AF65-F5344CB8AC3E}">
        <p14:creationId xmlns:p14="http://schemas.microsoft.com/office/powerpoint/2010/main" val="2843126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Making electronic resources accessible from my home or office computer is also highest priority</a:t>
            </a:r>
            <a:r>
              <a:rPr lang="en-US" baseline="0" dirty="0" smtClean="0"/>
              <a:t> for faculty (Similar to Graduate students).  Also, similar to the graduate students, the website enabling faculty members to locate information on their own is not up to standards for faculty.  Adequacy mean is below zero which again means that the adequacy mean is below their minimum expectations.  Note again here that the superiority mean is similarly in the negative.  </a:t>
            </a:r>
            <a:endParaRPr lang="en-US" dirty="0"/>
          </a:p>
        </p:txBody>
      </p:sp>
      <p:sp>
        <p:nvSpPr>
          <p:cNvPr id="4" name="Slide Number Placeholder 3"/>
          <p:cNvSpPr>
            <a:spLocks noGrp="1"/>
          </p:cNvSpPr>
          <p:nvPr>
            <p:ph type="sldNum" sz="quarter" idx="10"/>
          </p:nvPr>
        </p:nvSpPr>
        <p:spPr/>
        <p:txBody>
          <a:bodyPr/>
          <a:lstStyle/>
          <a:p>
            <a:fld id="{94AEAE47-03FA-4392-93BC-DFA5A3786FF5}" type="slidenum">
              <a:rPr lang="en-US" smtClean="0"/>
              <a:t>10</a:t>
            </a:fld>
            <a:endParaRPr lang="en-US"/>
          </a:p>
        </p:txBody>
      </p:sp>
    </p:spTree>
    <p:extLst>
      <p:ext uri="{BB962C8B-B14F-4D97-AF65-F5344CB8AC3E}">
        <p14:creationId xmlns:p14="http://schemas.microsoft.com/office/powerpoint/2010/main" val="3979449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 wish to turn to again, making electronic resources accessible from my home</a:t>
            </a:r>
            <a:r>
              <a:rPr lang="en-US" baseline="0" dirty="0" smtClean="0"/>
              <a:t> or office.  Note that the superiority mean is on a different side of the scale from both  previous negative Faculty or Graduate expectations.  This means the staff feel we are knocking this one out of the park &gt;0 with zero being faculty desire.  While the faculty and graduate students feel we are doing much less than desired. More than a point spread between perceptions which is interesting.  Also, surprisingly most important staff priorities are very print focused.  Highest minimum and desired expectations revolve around print books.   To also note here, the response rate from staff on these </a:t>
            </a:r>
            <a:r>
              <a:rPr lang="en-US" baseline="0" smtClean="0"/>
              <a:t>questions are not high.  </a:t>
            </a:r>
            <a:endParaRPr lang="en-US" dirty="0"/>
          </a:p>
        </p:txBody>
      </p:sp>
      <p:sp>
        <p:nvSpPr>
          <p:cNvPr id="4" name="Slide Number Placeholder 3"/>
          <p:cNvSpPr>
            <a:spLocks noGrp="1"/>
          </p:cNvSpPr>
          <p:nvPr>
            <p:ph type="sldNum" sz="quarter" idx="10"/>
          </p:nvPr>
        </p:nvSpPr>
        <p:spPr/>
        <p:txBody>
          <a:bodyPr/>
          <a:lstStyle/>
          <a:p>
            <a:fld id="{94AEAE47-03FA-4392-93BC-DFA5A3786FF5}" type="slidenum">
              <a:rPr lang="en-US" smtClean="0"/>
              <a:t>11</a:t>
            </a:fld>
            <a:endParaRPr lang="en-US"/>
          </a:p>
        </p:txBody>
      </p:sp>
    </p:spTree>
    <p:extLst>
      <p:ext uri="{BB962C8B-B14F-4D97-AF65-F5344CB8AC3E}">
        <p14:creationId xmlns:p14="http://schemas.microsoft.com/office/powerpoint/2010/main" val="3781221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EA019B-0472-4208-823D-9244D6D44C4F}"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B3CBE-1469-4D9D-B313-1282AE8A44F2}" type="slidenum">
              <a:rPr lang="en-US" smtClean="0"/>
              <a:t>‹#›</a:t>
            </a:fld>
            <a:endParaRPr lang="en-US"/>
          </a:p>
        </p:txBody>
      </p:sp>
    </p:spTree>
    <p:extLst>
      <p:ext uri="{BB962C8B-B14F-4D97-AF65-F5344CB8AC3E}">
        <p14:creationId xmlns:p14="http://schemas.microsoft.com/office/powerpoint/2010/main" val="3460241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EA019B-0472-4208-823D-9244D6D44C4F}"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B3CBE-1469-4D9D-B313-1282AE8A44F2}" type="slidenum">
              <a:rPr lang="en-US" smtClean="0"/>
              <a:t>‹#›</a:t>
            </a:fld>
            <a:endParaRPr lang="en-US"/>
          </a:p>
        </p:txBody>
      </p:sp>
    </p:spTree>
    <p:extLst>
      <p:ext uri="{BB962C8B-B14F-4D97-AF65-F5344CB8AC3E}">
        <p14:creationId xmlns:p14="http://schemas.microsoft.com/office/powerpoint/2010/main" val="3947105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EA019B-0472-4208-823D-9244D6D44C4F}"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B3CBE-1469-4D9D-B313-1282AE8A44F2}" type="slidenum">
              <a:rPr lang="en-US" smtClean="0"/>
              <a:t>‹#›</a:t>
            </a:fld>
            <a:endParaRPr lang="en-US"/>
          </a:p>
        </p:txBody>
      </p:sp>
    </p:spTree>
    <p:extLst>
      <p:ext uri="{BB962C8B-B14F-4D97-AF65-F5344CB8AC3E}">
        <p14:creationId xmlns:p14="http://schemas.microsoft.com/office/powerpoint/2010/main" val="3164411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EA019B-0472-4208-823D-9244D6D44C4F}"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B3CBE-1469-4D9D-B313-1282AE8A44F2}" type="slidenum">
              <a:rPr lang="en-US" smtClean="0"/>
              <a:t>‹#›</a:t>
            </a:fld>
            <a:endParaRPr lang="en-US"/>
          </a:p>
        </p:txBody>
      </p:sp>
    </p:spTree>
    <p:extLst>
      <p:ext uri="{BB962C8B-B14F-4D97-AF65-F5344CB8AC3E}">
        <p14:creationId xmlns:p14="http://schemas.microsoft.com/office/powerpoint/2010/main" val="2937588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EA019B-0472-4208-823D-9244D6D44C4F}"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B3CBE-1469-4D9D-B313-1282AE8A44F2}" type="slidenum">
              <a:rPr lang="en-US" smtClean="0"/>
              <a:t>‹#›</a:t>
            </a:fld>
            <a:endParaRPr lang="en-US"/>
          </a:p>
        </p:txBody>
      </p:sp>
    </p:spTree>
    <p:extLst>
      <p:ext uri="{BB962C8B-B14F-4D97-AF65-F5344CB8AC3E}">
        <p14:creationId xmlns:p14="http://schemas.microsoft.com/office/powerpoint/2010/main" val="2910677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EA019B-0472-4208-823D-9244D6D44C4F}"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B3CBE-1469-4D9D-B313-1282AE8A44F2}" type="slidenum">
              <a:rPr lang="en-US" smtClean="0"/>
              <a:t>‹#›</a:t>
            </a:fld>
            <a:endParaRPr lang="en-US"/>
          </a:p>
        </p:txBody>
      </p:sp>
    </p:spTree>
    <p:extLst>
      <p:ext uri="{BB962C8B-B14F-4D97-AF65-F5344CB8AC3E}">
        <p14:creationId xmlns:p14="http://schemas.microsoft.com/office/powerpoint/2010/main" val="920194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EA019B-0472-4208-823D-9244D6D44C4F}"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DB3CBE-1469-4D9D-B313-1282AE8A44F2}" type="slidenum">
              <a:rPr lang="en-US" smtClean="0"/>
              <a:t>‹#›</a:t>
            </a:fld>
            <a:endParaRPr lang="en-US"/>
          </a:p>
        </p:txBody>
      </p:sp>
    </p:spTree>
    <p:extLst>
      <p:ext uri="{BB962C8B-B14F-4D97-AF65-F5344CB8AC3E}">
        <p14:creationId xmlns:p14="http://schemas.microsoft.com/office/powerpoint/2010/main" val="3271714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EA019B-0472-4208-823D-9244D6D44C4F}"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DB3CBE-1469-4D9D-B313-1282AE8A44F2}" type="slidenum">
              <a:rPr lang="en-US" smtClean="0"/>
              <a:t>‹#›</a:t>
            </a:fld>
            <a:endParaRPr lang="en-US"/>
          </a:p>
        </p:txBody>
      </p:sp>
    </p:spTree>
    <p:extLst>
      <p:ext uri="{BB962C8B-B14F-4D97-AF65-F5344CB8AC3E}">
        <p14:creationId xmlns:p14="http://schemas.microsoft.com/office/powerpoint/2010/main" val="2847670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EA019B-0472-4208-823D-9244D6D44C4F}"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DB3CBE-1469-4D9D-B313-1282AE8A44F2}" type="slidenum">
              <a:rPr lang="en-US" smtClean="0"/>
              <a:t>‹#›</a:t>
            </a:fld>
            <a:endParaRPr lang="en-US"/>
          </a:p>
        </p:txBody>
      </p:sp>
    </p:spTree>
    <p:extLst>
      <p:ext uri="{BB962C8B-B14F-4D97-AF65-F5344CB8AC3E}">
        <p14:creationId xmlns:p14="http://schemas.microsoft.com/office/powerpoint/2010/main" val="2315275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EA019B-0472-4208-823D-9244D6D44C4F}"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B3CBE-1469-4D9D-B313-1282AE8A44F2}" type="slidenum">
              <a:rPr lang="en-US" smtClean="0"/>
              <a:t>‹#›</a:t>
            </a:fld>
            <a:endParaRPr lang="en-US"/>
          </a:p>
        </p:txBody>
      </p:sp>
    </p:spTree>
    <p:extLst>
      <p:ext uri="{BB962C8B-B14F-4D97-AF65-F5344CB8AC3E}">
        <p14:creationId xmlns:p14="http://schemas.microsoft.com/office/powerpoint/2010/main" val="1506866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EA019B-0472-4208-823D-9244D6D44C4F}"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B3CBE-1469-4D9D-B313-1282AE8A44F2}" type="slidenum">
              <a:rPr lang="en-US" smtClean="0"/>
              <a:t>‹#›</a:t>
            </a:fld>
            <a:endParaRPr lang="en-US"/>
          </a:p>
        </p:txBody>
      </p:sp>
    </p:spTree>
    <p:extLst>
      <p:ext uri="{BB962C8B-B14F-4D97-AF65-F5344CB8AC3E}">
        <p14:creationId xmlns:p14="http://schemas.microsoft.com/office/powerpoint/2010/main" val="431986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EA019B-0472-4208-823D-9244D6D44C4F}" type="datetimeFigureOut">
              <a:rPr lang="en-US" smtClean="0"/>
              <a:t>1/12/2016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B3CBE-1469-4D9D-B313-1282AE8A44F2}" type="slidenum">
              <a:rPr lang="en-US" smtClean="0"/>
              <a:t>‹#›</a:t>
            </a:fld>
            <a:endParaRPr lang="en-US"/>
          </a:p>
        </p:txBody>
      </p:sp>
    </p:spTree>
    <p:extLst>
      <p:ext uri="{BB962C8B-B14F-4D97-AF65-F5344CB8AC3E}">
        <p14:creationId xmlns:p14="http://schemas.microsoft.com/office/powerpoint/2010/main" val="3900225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emf"/></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8610600" cy="2286000"/>
          </a:xfrm>
        </p:spPr>
        <p:txBody>
          <a:bodyPr>
            <a:normAutofit fontScale="90000"/>
          </a:bodyPr>
          <a:lstStyle/>
          <a:p>
            <a:r>
              <a:rPr lang="en-US" sz="4900" b="1" dirty="0" smtClean="0"/>
              <a:t>Texas State University</a:t>
            </a:r>
            <a:br>
              <a:rPr lang="en-US" sz="4900" b="1" dirty="0" smtClean="0"/>
            </a:br>
            <a:r>
              <a:rPr lang="en-US" sz="4900" b="1" dirty="0" err="1" smtClean="0"/>
              <a:t>LibQUAL</a:t>
            </a:r>
            <a:r>
              <a:rPr lang="en-US" sz="4900" b="1" dirty="0" smtClean="0"/>
              <a:t> Survey 2015</a:t>
            </a:r>
            <a:r>
              <a:rPr lang="en-US" b="1" dirty="0" smtClean="0"/>
              <a:t/>
            </a:r>
            <a:br>
              <a:rPr lang="en-US" b="1" dirty="0" smtClean="0"/>
            </a:br>
            <a:r>
              <a:rPr lang="en-US" sz="3200" b="1" dirty="0" smtClean="0"/>
              <a:t>Core Survey Section IC 1-8</a:t>
            </a:r>
            <a:br>
              <a:rPr lang="en-US" sz="3200" b="1" dirty="0" smtClean="0"/>
            </a:br>
            <a:r>
              <a:rPr lang="en-US" sz="3200" b="1" dirty="0" smtClean="0"/>
              <a:t>Information Control</a:t>
            </a:r>
            <a:endParaRPr lang="en-US" sz="3200" b="1" dirty="0"/>
          </a:p>
        </p:txBody>
      </p:sp>
      <p:sp>
        <p:nvSpPr>
          <p:cNvPr id="3" name="Subtitle 2"/>
          <p:cNvSpPr>
            <a:spLocks noGrp="1"/>
          </p:cNvSpPr>
          <p:nvPr>
            <p:ph type="subTitle" idx="1"/>
          </p:nvPr>
        </p:nvSpPr>
        <p:spPr>
          <a:xfrm>
            <a:off x="1371600" y="5105400"/>
            <a:ext cx="6400800" cy="1752600"/>
          </a:xfrm>
        </p:spPr>
        <p:txBody>
          <a:bodyPr>
            <a:normAutofit/>
          </a:bodyPr>
          <a:lstStyle/>
          <a:p>
            <a:r>
              <a:rPr lang="en-US" sz="1600" b="1" dirty="0" smtClean="0"/>
              <a:t>Ray Uzwyshyn</a:t>
            </a:r>
            <a:br>
              <a:rPr lang="en-US" sz="1600" b="1" dirty="0" smtClean="0"/>
            </a:br>
            <a:r>
              <a:rPr lang="en-US" sz="1600" b="1" dirty="0" smtClean="0"/>
              <a:t>Director, Collections and Digital Services</a:t>
            </a:r>
            <a:br>
              <a:rPr lang="en-US" sz="1600" b="1" dirty="0" smtClean="0"/>
            </a:br>
            <a:r>
              <a:rPr lang="en-US" sz="1600" b="1" dirty="0" smtClean="0"/>
              <a:t>Texas State University Library</a:t>
            </a:r>
            <a:endParaRPr lang="en-US" sz="16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124200"/>
            <a:ext cx="304800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3171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Faculty Summary</a:t>
            </a:r>
            <a:br>
              <a:rPr lang="en-US" dirty="0" smtClean="0"/>
            </a:br>
            <a:r>
              <a:rPr lang="en-US" sz="2700" dirty="0" smtClean="0"/>
              <a:t>(237 Respondents)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6450" y="1447799"/>
            <a:ext cx="5797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 y="2200656"/>
            <a:ext cx="9120188" cy="3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88634" y="5791200"/>
            <a:ext cx="8773043" cy="646331"/>
          </a:xfrm>
          <a:prstGeom prst="rect">
            <a:avLst/>
          </a:prstGeom>
          <a:noFill/>
        </p:spPr>
        <p:txBody>
          <a:bodyPr wrap="none" rtlCol="0">
            <a:spAutoFit/>
          </a:bodyPr>
          <a:lstStyle/>
          <a:p>
            <a:r>
              <a:rPr lang="en-US" b="1" dirty="0" smtClean="0"/>
              <a:t>Adequacy mean </a:t>
            </a:r>
            <a:r>
              <a:rPr lang="en-US" dirty="0" smtClean="0"/>
              <a:t>= Perceived – Minimum.  How much better than faculty’s lowest standards.</a:t>
            </a:r>
            <a:br>
              <a:rPr lang="en-US" dirty="0" smtClean="0"/>
            </a:br>
            <a:r>
              <a:rPr lang="en-US" dirty="0" smtClean="0"/>
              <a:t>Negative number = performing below faculty’s minimum expectation.</a:t>
            </a:r>
            <a:endParaRPr lang="en-US" dirty="0"/>
          </a:p>
        </p:txBody>
      </p:sp>
      <p:sp>
        <p:nvSpPr>
          <p:cNvPr id="4" name="Oval 3"/>
          <p:cNvSpPr/>
          <p:nvPr/>
        </p:nvSpPr>
        <p:spPr>
          <a:xfrm>
            <a:off x="6477000" y="2819400"/>
            <a:ext cx="685800" cy="4572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477000" y="5029200"/>
            <a:ext cx="685800" cy="4572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382" y="2910016"/>
            <a:ext cx="551974" cy="3810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86" y="5168138"/>
            <a:ext cx="609600"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7467600" y="2438400"/>
            <a:ext cx="609600" cy="3810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7744977" y="2057400"/>
            <a:ext cx="296000" cy="341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001000" y="1524000"/>
            <a:ext cx="791307" cy="523220"/>
          </a:xfrm>
          <a:prstGeom prst="rect">
            <a:avLst/>
          </a:prstGeom>
          <a:noFill/>
        </p:spPr>
        <p:txBody>
          <a:bodyPr wrap="none" rtlCol="0">
            <a:spAutoFit/>
          </a:bodyPr>
          <a:lstStyle/>
          <a:p>
            <a:r>
              <a:rPr lang="en-US" sz="1400" dirty="0" smtClean="0">
                <a:solidFill>
                  <a:srgbClr val="FF0000"/>
                </a:solidFill>
              </a:rPr>
              <a:t>Note for</a:t>
            </a:r>
            <a:br>
              <a:rPr lang="en-US" sz="1400" dirty="0" smtClean="0">
                <a:solidFill>
                  <a:srgbClr val="FF0000"/>
                </a:solidFill>
              </a:rPr>
            </a:br>
            <a:r>
              <a:rPr lang="en-US" sz="1400" dirty="0" smtClean="0">
                <a:solidFill>
                  <a:srgbClr val="FF0000"/>
                </a:solidFill>
              </a:rPr>
              <a:t>Later</a:t>
            </a:r>
            <a:endParaRPr lang="en-US" sz="1400" dirty="0">
              <a:solidFill>
                <a:srgbClr val="FF0000"/>
              </a:solidFill>
            </a:endParaRPr>
          </a:p>
        </p:txBody>
      </p:sp>
      <p:sp>
        <p:nvSpPr>
          <p:cNvPr id="13" name="Oval 12"/>
          <p:cNvSpPr/>
          <p:nvPr/>
        </p:nvSpPr>
        <p:spPr>
          <a:xfrm>
            <a:off x="3886200" y="2389632"/>
            <a:ext cx="457200" cy="36274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876800" y="2385044"/>
            <a:ext cx="457200" cy="36274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endCxn id="13" idx="7"/>
          </p:cNvCxnSpPr>
          <p:nvPr/>
        </p:nvCxnSpPr>
        <p:spPr>
          <a:xfrm flipH="1">
            <a:off x="4276445" y="2057400"/>
            <a:ext cx="333655" cy="3853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4" idx="0"/>
          </p:cNvCxnSpPr>
          <p:nvPr/>
        </p:nvCxnSpPr>
        <p:spPr>
          <a:xfrm>
            <a:off x="4610100" y="2057400"/>
            <a:ext cx="495300" cy="3276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62536" y="1951057"/>
            <a:ext cx="655821" cy="276999"/>
          </a:xfrm>
          <a:prstGeom prst="rect">
            <a:avLst/>
          </a:prstGeom>
          <a:noFill/>
        </p:spPr>
        <p:txBody>
          <a:bodyPr wrap="none" rtlCol="0">
            <a:spAutoFit/>
          </a:bodyPr>
          <a:lstStyle/>
          <a:p>
            <a:r>
              <a:rPr lang="en-US" sz="1200" dirty="0" smtClean="0">
                <a:solidFill>
                  <a:srgbClr val="FF0000"/>
                </a:solidFill>
              </a:rPr>
              <a:t>Highest</a:t>
            </a:r>
            <a:endParaRPr lang="en-US" sz="1200" dirty="0">
              <a:solidFill>
                <a:srgbClr val="FF0000"/>
              </a:solidFill>
            </a:endParaRPr>
          </a:p>
        </p:txBody>
      </p:sp>
      <p:sp>
        <p:nvSpPr>
          <p:cNvPr id="18" name="Oval 17"/>
          <p:cNvSpPr/>
          <p:nvPr/>
        </p:nvSpPr>
        <p:spPr>
          <a:xfrm>
            <a:off x="-4260" y="2529016"/>
            <a:ext cx="551974" cy="3810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4" descr="Image result for professor at compu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Picture 18"/>
          <p:cNvPicPr>
            <a:picLocks noChangeAspect="1"/>
          </p:cNvPicPr>
          <p:nvPr/>
        </p:nvPicPr>
        <p:blipFill>
          <a:blip r:embed="rId6"/>
          <a:stretch>
            <a:fillRect/>
          </a:stretch>
        </p:blipFill>
        <p:spPr>
          <a:xfrm>
            <a:off x="11114" y="6365"/>
            <a:ext cx="2619375" cy="1743075"/>
          </a:xfrm>
          <a:prstGeom prst="rect">
            <a:avLst/>
          </a:prstGeom>
        </p:spPr>
      </p:pic>
      <p:sp>
        <p:nvSpPr>
          <p:cNvPr id="20" name="AutoShape 6" descr="Image result for professor at compu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8" descr="Image result for professor at compu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10" descr="Image result for professor at compu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AutoShape 12" descr="Image result for professor at compu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4" name="Picture 23"/>
          <p:cNvPicPr>
            <a:picLocks noChangeAspect="1"/>
          </p:cNvPicPr>
          <p:nvPr/>
        </p:nvPicPr>
        <p:blipFill>
          <a:blip r:embed="rId7"/>
          <a:stretch>
            <a:fillRect/>
          </a:stretch>
        </p:blipFill>
        <p:spPr>
          <a:xfrm>
            <a:off x="7132407" y="13697"/>
            <a:ext cx="1987781" cy="1394414"/>
          </a:xfrm>
          <a:prstGeom prst="rect">
            <a:avLst/>
          </a:prstGeom>
        </p:spPr>
      </p:pic>
    </p:spTree>
    <p:extLst>
      <p:ext uri="{BB962C8B-B14F-4D97-AF65-F5344CB8AC3E}">
        <p14:creationId xmlns:p14="http://schemas.microsoft.com/office/powerpoint/2010/main" val="1279405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Library Staff Summary</a:t>
            </a:r>
            <a:br>
              <a:rPr lang="en-US" dirty="0" smtClean="0"/>
            </a:br>
            <a:r>
              <a:rPr lang="en-US" sz="2700" dirty="0" smtClean="0"/>
              <a:t>(25 Respondents)</a:t>
            </a:r>
            <a:endParaRPr lang="en-US" sz="2700" b="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786" y="1716022"/>
            <a:ext cx="5797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272" y="2359152"/>
            <a:ext cx="8853488" cy="3310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7543800" y="2674620"/>
            <a:ext cx="609600" cy="3810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52400" y="2674620"/>
            <a:ext cx="609600" cy="3810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7744977" y="2514050"/>
            <a:ext cx="408423" cy="1706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48600" y="1827764"/>
            <a:ext cx="1164336" cy="738664"/>
          </a:xfrm>
          <a:prstGeom prst="rect">
            <a:avLst/>
          </a:prstGeom>
          <a:noFill/>
        </p:spPr>
        <p:txBody>
          <a:bodyPr wrap="square" rtlCol="0">
            <a:spAutoFit/>
          </a:bodyPr>
          <a:lstStyle/>
          <a:p>
            <a:r>
              <a:rPr lang="en-US" sz="1400" dirty="0" smtClean="0">
                <a:solidFill>
                  <a:srgbClr val="FF0000"/>
                </a:solidFill>
              </a:rPr>
              <a:t>Note Staff</a:t>
            </a:r>
          </a:p>
          <a:p>
            <a:r>
              <a:rPr lang="en-US" sz="1400" dirty="0" smtClean="0">
                <a:solidFill>
                  <a:srgbClr val="FF0000"/>
                </a:solidFill>
              </a:rPr>
              <a:t>Faculty/Grad.</a:t>
            </a:r>
            <a:br>
              <a:rPr lang="en-US" sz="1400" dirty="0" smtClean="0">
                <a:solidFill>
                  <a:srgbClr val="FF0000"/>
                </a:solidFill>
              </a:rPr>
            </a:br>
            <a:r>
              <a:rPr lang="en-US" sz="1400" dirty="0" smtClean="0">
                <a:solidFill>
                  <a:srgbClr val="FF0000"/>
                </a:solidFill>
              </a:rPr>
              <a:t>Disparity</a:t>
            </a:r>
            <a:endParaRPr lang="en-US" sz="1400" dirty="0">
              <a:solidFill>
                <a:srgbClr val="FF0000"/>
              </a:solidFill>
            </a:endParaRPr>
          </a:p>
        </p:txBody>
      </p:sp>
      <p:sp>
        <p:nvSpPr>
          <p:cNvPr id="3" name="TextBox 2"/>
          <p:cNvSpPr txBox="1"/>
          <p:nvPr/>
        </p:nvSpPr>
        <p:spPr>
          <a:xfrm>
            <a:off x="6918548" y="5791200"/>
            <a:ext cx="2194560" cy="923330"/>
          </a:xfrm>
          <a:prstGeom prst="rect">
            <a:avLst/>
          </a:prstGeom>
          <a:noFill/>
        </p:spPr>
        <p:txBody>
          <a:bodyPr wrap="square" rtlCol="0">
            <a:spAutoFit/>
          </a:bodyPr>
          <a:lstStyle/>
          <a:p>
            <a:r>
              <a:rPr lang="en-US" dirty="0" smtClean="0">
                <a:solidFill>
                  <a:srgbClr val="FF0000"/>
                </a:solidFill>
              </a:rPr>
              <a:t>    </a:t>
            </a:r>
            <a:r>
              <a:rPr lang="en-US" sz="1200" dirty="0" smtClean="0">
                <a:solidFill>
                  <a:srgbClr val="FF0000"/>
                </a:solidFill>
              </a:rPr>
              <a:t>Faculty SM = - 0.81</a:t>
            </a:r>
            <a:br>
              <a:rPr lang="en-US" sz="1200" dirty="0" smtClean="0">
                <a:solidFill>
                  <a:srgbClr val="FF0000"/>
                </a:solidFill>
              </a:rPr>
            </a:br>
            <a:r>
              <a:rPr lang="en-US" sz="1200" dirty="0" smtClean="0">
                <a:solidFill>
                  <a:srgbClr val="FF0000"/>
                </a:solidFill>
              </a:rPr>
              <a:t>        Grad. SM = -0.87</a:t>
            </a:r>
          </a:p>
          <a:p>
            <a:r>
              <a:rPr lang="en-US" sz="1200" dirty="0" smtClean="0"/>
              <a:t>       </a:t>
            </a:r>
            <a:r>
              <a:rPr lang="en-US" sz="1200" b="1" dirty="0" smtClean="0"/>
              <a:t>Difference in </a:t>
            </a:r>
            <a:br>
              <a:rPr lang="en-US" sz="1200" b="1" dirty="0" smtClean="0"/>
            </a:br>
            <a:r>
              <a:rPr lang="en-US" sz="1200" b="1" dirty="0" smtClean="0"/>
              <a:t>       Perception = 1.33</a:t>
            </a:r>
            <a:endParaRPr lang="en-US" sz="1200" b="1" dirty="0"/>
          </a:p>
        </p:txBody>
      </p:sp>
      <p:sp>
        <p:nvSpPr>
          <p:cNvPr id="5" name="Oval 4"/>
          <p:cNvSpPr/>
          <p:nvPr/>
        </p:nvSpPr>
        <p:spPr>
          <a:xfrm>
            <a:off x="4108622" y="3443416"/>
            <a:ext cx="457200" cy="3048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29200" y="3443416"/>
            <a:ext cx="457200" cy="3048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endCxn id="5" idx="4"/>
          </p:cNvCxnSpPr>
          <p:nvPr/>
        </p:nvCxnSpPr>
        <p:spPr>
          <a:xfrm flipV="1">
            <a:off x="4337222" y="3748216"/>
            <a:ext cx="0" cy="21953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2" idx="4"/>
          </p:cNvCxnSpPr>
          <p:nvPr/>
        </p:nvCxnSpPr>
        <p:spPr>
          <a:xfrm flipV="1">
            <a:off x="4337222" y="3748216"/>
            <a:ext cx="920578" cy="21953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347783" y="6068199"/>
            <a:ext cx="4281044" cy="646331"/>
          </a:xfrm>
          <a:prstGeom prst="rect">
            <a:avLst/>
          </a:prstGeom>
          <a:noFill/>
        </p:spPr>
        <p:txBody>
          <a:bodyPr wrap="none" rtlCol="0">
            <a:spAutoFit/>
          </a:bodyPr>
          <a:lstStyle/>
          <a:p>
            <a:r>
              <a:rPr lang="en-US" dirty="0" smtClean="0"/>
              <a:t>Highest Minimum and Desired Expectations</a:t>
            </a:r>
          </a:p>
          <a:p>
            <a:r>
              <a:rPr lang="en-US" dirty="0" smtClean="0"/>
              <a:t>For Staff still revolve around Print!</a:t>
            </a:r>
            <a:endParaRPr lang="en-US" dirty="0"/>
          </a:p>
        </p:txBody>
      </p:sp>
      <p:cxnSp>
        <p:nvCxnSpPr>
          <p:cNvPr id="22" name="Straight Arrow Connector 21"/>
          <p:cNvCxnSpPr/>
          <p:nvPr/>
        </p:nvCxnSpPr>
        <p:spPr>
          <a:xfrm flipV="1">
            <a:off x="5791200" y="2971800"/>
            <a:ext cx="1600200" cy="471616"/>
          </a:xfrm>
          <a:prstGeom prst="straightConnector1">
            <a:avLst/>
          </a:prstGeom>
          <a:ln w="34925">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305316" y="3366256"/>
            <a:ext cx="2533884" cy="646331"/>
          </a:xfrm>
          <a:prstGeom prst="rect">
            <a:avLst/>
          </a:prstGeom>
          <a:solidFill>
            <a:schemeClr val="bg1"/>
          </a:solidFill>
        </p:spPr>
        <p:txBody>
          <a:bodyPr wrap="square" rtlCol="0">
            <a:spAutoFit/>
          </a:bodyPr>
          <a:lstStyle/>
          <a:p>
            <a:pPr algn="ctr"/>
            <a:r>
              <a:rPr lang="en-US" dirty="0" smtClean="0"/>
              <a:t>Differing Faculty/Grad </a:t>
            </a:r>
            <a:br>
              <a:rPr lang="en-US" dirty="0" smtClean="0"/>
            </a:br>
            <a:r>
              <a:rPr lang="en-US" dirty="0" smtClean="0"/>
              <a:t>Staff Opinions</a:t>
            </a:r>
            <a:endParaRPr lang="en-US" dirty="0"/>
          </a:p>
        </p:txBody>
      </p:sp>
      <p:sp>
        <p:nvSpPr>
          <p:cNvPr id="4" name="AutoShape 2" descr="Image result for library staf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5"/>
          <a:stretch>
            <a:fillRect/>
          </a:stretch>
        </p:blipFill>
        <p:spPr>
          <a:xfrm>
            <a:off x="0" y="76200"/>
            <a:ext cx="1676399" cy="1290041"/>
          </a:xfrm>
          <a:prstGeom prst="rect">
            <a:avLst/>
          </a:prstGeom>
        </p:spPr>
      </p:pic>
      <p:pic>
        <p:nvPicPr>
          <p:cNvPr id="14" name="Picture 13"/>
          <p:cNvPicPr>
            <a:picLocks noChangeAspect="1"/>
          </p:cNvPicPr>
          <p:nvPr/>
        </p:nvPicPr>
        <p:blipFill>
          <a:blip r:embed="rId6"/>
          <a:stretch>
            <a:fillRect/>
          </a:stretch>
        </p:blipFill>
        <p:spPr>
          <a:xfrm>
            <a:off x="5791200" y="2663934"/>
            <a:ext cx="634039" cy="402371"/>
          </a:xfrm>
          <a:prstGeom prst="rect">
            <a:avLst/>
          </a:prstGeom>
        </p:spPr>
      </p:pic>
    </p:spTree>
    <p:extLst>
      <p:ext uri="{BB962C8B-B14F-4D97-AF65-F5344CB8AC3E}">
        <p14:creationId xmlns:p14="http://schemas.microsoft.com/office/powerpoint/2010/main" val="2412727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Comments Section</a:t>
            </a:r>
            <a:br>
              <a:rPr lang="en-US" dirty="0" smtClean="0"/>
            </a:br>
            <a:r>
              <a:rPr lang="en-US" sz="2700" dirty="0" smtClean="0"/>
              <a:t>Many </a:t>
            </a:r>
            <a:r>
              <a:rPr lang="en-US" sz="2700" dirty="0" smtClean="0"/>
              <a:t>Many Compliments</a:t>
            </a:r>
            <a:endParaRPr lang="en-US" sz="2700" dirty="0"/>
          </a:p>
        </p:txBody>
      </p:sp>
      <p:sp>
        <p:nvSpPr>
          <p:cNvPr id="3" name="Content Placeholder 2"/>
          <p:cNvSpPr>
            <a:spLocks noGrp="1"/>
          </p:cNvSpPr>
          <p:nvPr>
            <p:ph idx="1"/>
          </p:nvPr>
        </p:nvSpPr>
        <p:spPr>
          <a:xfrm>
            <a:off x="457200" y="1295400"/>
            <a:ext cx="8229600" cy="4525963"/>
          </a:xfrm>
        </p:spPr>
        <p:txBody>
          <a:bodyPr>
            <a:normAutofit/>
          </a:bodyPr>
          <a:lstStyle/>
          <a:p>
            <a:r>
              <a:rPr lang="en-US" dirty="0" smtClean="0"/>
              <a:t>My </a:t>
            </a:r>
            <a:r>
              <a:rPr lang="en-US" dirty="0"/>
              <a:t>favorite part of the library is the wide selection of print books that are available to students, especially the facsimile copies of old texts that are long out of </a:t>
            </a:r>
            <a:r>
              <a:rPr lang="en-US" dirty="0" smtClean="0"/>
              <a:t>print</a:t>
            </a:r>
          </a:p>
          <a:p>
            <a:r>
              <a:rPr lang="en-US" dirty="0" err="1" smtClean="0"/>
              <a:t>Alkek</a:t>
            </a:r>
            <a:r>
              <a:rPr lang="en-US" dirty="0" smtClean="0"/>
              <a:t> </a:t>
            </a:r>
            <a:r>
              <a:rPr lang="en-US" dirty="0"/>
              <a:t>provides me with many features that help me </a:t>
            </a:r>
            <a:r>
              <a:rPr lang="en-US" dirty="0" smtClean="0"/>
              <a:t>prepare.</a:t>
            </a:r>
          </a:p>
          <a:p>
            <a:endParaRPr lang="en-US" dirty="0"/>
          </a:p>
        </p:txBody>
      </p:sp>
      <p:pic>
        <p:nvPicPr>
          <p:cNvPr id="1026" name="Picture 2" descr="http://whitmanpioneer.com/wp-content/uploads/2009/12/20091204-01-withycombe-web-630x4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4572000"/>
            <a:ext cx="2054225" cy="13694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5105400" y="3946525"/>
            <a:ext cx="2895600" cy="2895600"/>
          </a:xfrm>
          <a:prstGeom prst="rect">
            <a:avLst/>
          </a:prstGeom>
        </p:spPr>
      </p:pic>
    </p:spTree>
    <p:extLst>
      <p:ext uri="{BB962C8B-B14F-4D97-AF65-F5344CB8AC3E}">
        <p14:creationId xmlns:p14="http://schemas.microsoft.com/office/powerpoint/2010/main" val="4221215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Comments</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807" y="1371600"/>
            <a:ext cx="5319193" cy="2387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Chart 4"/>
          <p:cNvGraphicFramePr>
            <a:graphicFrameLocks/>
          </p:cNvGraphicFramePr>
          <p:nvPr>
            <p:extLst>
              <p:ext uri="{D42A27DB-BD31-4B8C-83A1-F6EECF244321}">
                <p14:modId xmlns:p14="http://schemas.microsoft.com/office/powerpoint/2010/main" val="3620530565"/>
              </p:ext>
            </p:extLst>
          </p:nvPr>
        </p:nvGraphicFramePr>
        <p:xfrm>
          <a:off x="685800" y="3772498"/>
          <a:ext cx="7772400" cy="2996602"/>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2"/>
          <p:cNvPicPr>
            <a:picLocks noChangeAspect="1"/>
          </p:cNvPicPr>
          <p:nvPr/>
        </p:nvPicPr>
        <p:blipFill>
          <a:blip r:embed="rId5"/>
          <a:stretch>
            <a:fillRect/>
          </a:stretch>
        </p:blipFill>
        <p:spPr>
          <a:xfrm>
            <a:off x="7006542" y="1430608"/>
            <a:ext cx="1866129" cy="1119677"/>
          </a:xfrm>
          <a:prstGeom prst="rect">
            <a:avLst/>
          </a:prstGeom>
        </p:spPr>
      </p:pic>
    </p:spTree>
    <p:extLst>
      <p:ext uri="{BB962C8B-B14F-4D97-AF65-F5344CB8AC3E}">
        <p14:creationId xmlns:p14="http://schemas.microsoft.com/office/powerpoint/2010/main" val="1586474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609600"/>
            <a:ext cx="6514476" cy="707886"/>
          </a:xfrm>
          <a:prstGeom prst="rect">
            <a:avLst/>
          </a:prstGeom>
          <a:noFill/>
        </p:spPr>
        <p:txBody>
          <a:bodyPr wrap="none" rtlCol="0">
            <a:spAutoFit/>
          </a:bodyPr>
          <a:lstStyle/>
          <a:p>
            <a:r>
              <a:rPr lang="en-US" sz="4000" dirty="0" smtClean="0"/>
              <a:t>Resources Comments Samples</a:t>
            </a:r>
            <a:endParaRPr lang="en-US" sz="4000" dirty="0"/>
          </a:p>
        </p:txBody>
      </p:sp>
      <p:sp>
        <p:nvSpPr>
          <p:cNvPr id="3" name="TextBox 2"/>
          <p:cNvSpPr txBox="1"/>
          <p:nvPr/>
        </p:nvSpPr>
        <p:spPr>
          <a:xfrm>
            <a:off x="990600" y="1676400"/>
            <a:ext cx="6705600" cy="2800767"/>
          </a:xfrm>
          <a:prstGeom prst="rect">
            <a:avLst/>
          </a:prstGeom>
          <a:noFill/>
        </p:spPr>
        <p:txBody>
          <a:bodyPr wrap="square" rtlCol="0">
            <a:spAutoFit/>
          </a:bodyPr>
          <a:lstStyle/>
          <a:p>
            <a:pPr marL="285750" indent="-285750">
              <a:buFont typeface="Wingdings" panose="05000000000000000000" pitchFamily="2" charset="2"/>
              <a:buChar char="§"/>
            </a:pPr>
            <a:r>
              <a:rPr lang="en-US" sz="2800" dirty="0" smtClean="0"/>
              <a:t>One </a:t>
            </a:r>
            <a:r>
              <a:rPr lang="en-US" sz="2800" dirty="0"/>
              <a:t>year embargo on journals can lead to unacceptable delays in accessing emerging research</a:t>
            </a:r>
            <a:r>
              <a:rPr lang="en-US" sz="2800" dirty="0" smtClean="0"/>
              <a:t>.</a:t>
            </a:r>
          </a:p>
          <a:p>
            <a:pPr marL="285750" indent="-285750">
              <a:buFont typeface="Wingdings" panose="05000000000000000000" pitchFamily="2" charset="2"/>
              <a:buChar char="§"/>
            </a:pPr>
            <a:r>
              <a:rPr lang="en-US" sz="2800" dirty="0"/>
              <a:t>Expansion of the e-book collection is essential</a:t>
            </a:r>
            <a:r>
              <a:rPr lang="en-US" sz="2800" dirty="0" smtClean="0"/>
              <a:t>.</a:t>
            </a:r>
          </a:p>
          <a:p>
            <a:pPr marL="285750" indent="-285750">
              <a:buFont typeface="Wingdings" panose="05000000000000000000" pitchFamily="2" charset="2"/>
              <a:buChar char="§"/>
            </a:pPr>
            <a:endParaRPr lang="en-US" dirty="0"/>
          </a:p>
          <a:p>
            <a:endParaRPr lang="en-US" dirty="0"/>
          </a:p>
        </p:txBody>
      </p:sp>
      <p:pic>
        <p:nvPicPr>
          <p:cNvPr id="4" name="Picture 3"/>
          <p:cNvPicPr>
            <a:picLocks noChangeAspect="1"/>
          </p:cNvPicPr>
          <p:nvPr/>
        </p:nvPicPr>
        <p:blipFill>
          <a:blip r:embed="rId3"/>
          <a:stretch>
            <a:fillRect/>
          </a:stretch>
        </p:blipFill>
        <p:spPr>
          <a:xfrm>
            <a:off x="3124200" y="4114800"/>
            <a:ext cx="2257425" cy="2423762"/>
          </a:xfrm>
          <a:prstGeom prst="rect">
            <a:avLst/>
          </a:prstGeom>
        </p:spPr>
      </p:pic>
    </p:spTree>
    <p:extLst>
      <p:ext uri="{BB962C8B-B14F-4D97-AF65-F5344CB8AC3E}">
        <p14:creationId xmlns:p14="http://schemas.microsoft.com/office/powerpoint/2010/main" val="1719845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Collections Comments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583312609"/>
              </p:ext>
            </p:extLst>
          </p:nvPr>
        </p:nvGraphicFramePr>
        <p:xfrm>
          <a:off x="0" y="1219200"/>
          <a:ext cx="600075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2384590249"/>
              </p:ext>
            </p:extLst>
          </p:nvPr>
        </p:nvGraphicFramePr>
        <p:xfrm>
          <a:off x="152400" y="3810000"/>
          <a:ext cx="8839200" cy="2964679"/>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6477000" y="2362200"/>
            <a:ext cx="2133600" cy="1015663"/>
          </a:xfrm>
          <a:prstGeom prst="rect">
            <a:avLst/>
          </a:prstGeom>
          <a:noFill/>
        </p:spPr>
        <p:txBody>
          <a:bodyPr wrap="square" rtlCol="0">
            <a:spAutoFit/>
          </a:bodyPr>
          <a:lstStyle/>
          <a:p>
            <a:r>
              <a:rPr lang="en-US" sz="1200" dirty="0" smtClean="0"/>
              <a:t>Worth looking at comments from History, English, Engineering, Performing Arts further. </a:t>
            </a:r>
            <a:br>
              <a:rPr lang="en-US" sz="1200" dirty="0" smtClean="0"/>
            </a:br>
            <a:endParaRPr lang="en-US" sz="1200" dirty="0" smtClean="0">
              <a:solidFill>
                <a:srgbClr val="FF0000"/>
              </a:solidFill>
            </a:endParaRPr>
          </a:p>
        </p:txBody>
      </p:sp>
      <p:sp>
        <p:nvSpPr>
          <p:cNvPr id="3" name="AutoShape 2" descr="Image result for library collec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5"/>
          <a:stretch>
            <a:fillRect/>
          </a:stretch>
        </p:blipFill>
        <p:spPr>
          <a:xfrm>
            <a:off x="152400" y="2081675"/>
            <a:ext cx="790575" cy="1198894"/>
          </a:xfrm>
          <a:prstGeom prst="rect">
            <a:avLst/>
          </a:prstGeom>
        </p:spPr>
      </p:pic>
      <p:pic>
        <p:nvPicPr>
          <p:cNvPr id="8" name="Picture 7"/>
          <p:cNvPicPr>
            <a:picLocks noChangeAspect="1"/>
          </p:cNvPicPr>
          <p:nvPr/>
        </p:nvPicPr>
        <p:blipFill>
          <a:blip r:embed="rId6"/>
          <a:stretch>
            <a:fillRect/>
          </a:stretch>
        </p:blipFill>
        <p:spPr>
          <a:xfrm>
            <a:off x="6636957" y="1324246"/>
            <a:ext cx="1413635" cy="1058862"/>
          </a:xfrm>
          <a:prstGeom prst="rect">
            <a:avLst/>
          </a:prstGeom>
        </p:spPr>
      </p:pic>
    </p:spTree>
    <p:extLst>
      <p:ext uri="{BB962C8B-B14F-4D97-AF65-F5344CB8AC3E}">
        <p14:creationId xmlns:p14="http://schemas.microsoft.com/office/powerpoint/2010/main" val="23157331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Collections Comments</a:t>
            </a:r>
            <a:endParaRPr lang="en-US" dirty="0"/>
          </a:p>
        </p:txBody>
      </p:sp>
      <p:sp>
        <p:nvSpPr>
          <p:cNvPr id="3" name="Content Placeholder 2"/>
          <p:cNvSpPr>
            <a:spLocks noGrp="1"/>
          </p:cNvSpPr>
          <p:nvPr>
            <p:ph idx="1"/>
          </p:nvPr>
        </p:nvSpPr>
        <p:spPr>
          <a:xfrm>
            <a:off x="457200" y="1600201"/>
            <a:ext cx="7848600" cy="3124200"/>
          </a:xfrm>
        </p:spPr>
        <p:txBody>
          <a:bodyPr>
            <a:normAutofit fontScale="77500" lnSpcReduction="20000"/>
          </a:bodyPr>
          <a:lstStyle/>
          <a:p>
            <a:r>
              <a:rPr lang="en-US" dirty="0" smtClean="0"/>
              <a:t>we </a:t>
            </a:r>
            <a:r>
              <a:rPr lang="en-US" dirty="0"/>
              <a:t>need to replace basic DVDs that have gone </a:t>
            </a:r>
            <a:r>
              <a:rPr lang="en-US" dirty="0" smtClean="0"/>
              <a:t>missing</a:t>
            </a:r>
          </a:p>
          <a:p>
            <a:r>
              <a:rPr lang="en-US" dirty="0" smtClean="0">
                <a:solidFill>
                  <a:srgbClr val="FF0000"/>
                </a:solidFill>
              </a:rPr>
              <a:t>*</a:t>
            </a:r>
            <a:r>
              <a:rPr lang="en-US" dirty="0" smtClean="0"/>
              <a:t> Please </a:t>
            </a:r>
            <a:r>
              <a:rPr lang="en-US" dirty="0"/>
              <a:t>make an effort to maintain physical printed books and journals. I realize that many "forward thinking" librarians are perversely determined to render themselves obsolete by pulping their collections and converting to e-books, digital magazines, and electronic ephemera, but this is a slippery slope toward turning </a:t>
            </a:r>
            <a:r>
              <a:rPr lang="en-US" dirty="0" err="1"/>
              <a:t>Alkek</a:t>
            </a:r>
            <a:r>
              <a:rPr lang="en-US" dirty="0"/>
              <a:t> into a gargantuan student lounge</a:t>
            </a:r>
            <a:r>
              <a:rPr lang="en-US" dirty="0" smtClean="0"/>
              <a:t>.</a:t>
            </a:r>
          </a:p>
          <a:p>
            <a:endParaRPr lang="en-US" dirty="0"/>
          </a:p>
          <a:p>
            <a:endParaRPr lang="en-US" dirty="0"/>
          </a:p>
        </p:txBody>
      </p:sp>
      <p:pic>
        <p:nvPicPr>
          <p:cNvPr id="4" name="Picture 3"/>
          <p:cNvPicPr>
            <a:picLocks noChangeAspect="1"/>
          </p:cNvPicPr>
          <p:nvPr/>
        </p:nvPicPr>
        <p:blipFill>
          <a:blip r:embed="rId2"/>
          <a:stretch>
            <a:fillRect/>
          </a:stretch>
        </p:blipFill>
        <p:spPr>
          <a:xfrm>
            <a:off x="2409825" y="4469592"/>
            <a:ext cx="3409950" cy="1919315"/>
          </a:xfrm>
          <a:prstGeom prst="rect">
            <a:avLst/>
          </a:prstGeom>
        </p:spPr>
      </p:pic>
      <p:pic>
        <p:nvPicPr>
          <p:cNvPr id="5" name="Picture 4"/>
          <p:cNvPicPr>
            <a:picLocks noChangeAspect="1"/>
          </p:cNvPicPr>
          <p:nvPr/>
        </p:nvPicPr>
        <p:blipFill>
          <a:blip r:embed="rId3"/>
          <a:stretch>
            <a:fillRect/>
          </a:stretch>
        </p:blipFill>
        <p:spPr>
          <a:xfrm>
            <a:off x="6262688" y="4610100"/>
            <a:ext cx="2314575" cy="1638300"/>
          </a:xfrm>
          <a:prstGeom prst="rect">
            <a:avLst/>
          </a:prstGeom>
        </p:spPr>
      </p:pic>
      <p:pic>
        <p:nvPicPr>
          <p:cNvPr id="6" name="Picture 5"/>
          <p:cNvPicPr>
            <a:picLocks noChangeAspect="1"/>
          </p:cNvPicPr>
          <p:nvPr/>
        </p:nvPicPr>
        <p:blipFill>
          <a:blip r:embed="rId4"/>
          <a:stretch>
            <a:fillRect/>
          </a:stretch>
        </p:blipFill>
        <p:spPr>
          <a:xfrm>
            <a:off x="457200" y="4490270"/>
            <a:ext cx="1410252" cy="1992261"/>
          </a:xfrm>
          <a:prstGeom prst="rect">
            <a:avLst/>
          </a:prstGeom>
        </p:spPr>
      </p:pic>
    </p:spTree>
    <p:extLst>
      <p:ext uri="{BB962C8B-B14F-4D97-AF65-F5344CB8AC3E}">
        <p14:creationId xmlns:p14="http://schemas.microsoft.com/office/powerpoint/2010/main" val="26496858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Online Tools</a:t>
            </a:r>
            <a:br>
              <a:rPr lang="en-US" dirty="0" smtClean="0"/>
            </a:br>
            <a:r>
              <a:rPr lang="en-US" sz="2200" dirty="0" smtClean="0"/>
              <a:t>(Library Web Applications)</a:t>
            </a:r>
            <a:endParaRPr lang="en-US" sz="2200" dirty="0"/>
          </a:p>
        </p:txBody>
      </p:sp>
      <p:graphicFrame>
        <p:nvGraphicFramePr>
          <p:cNvPr id="4" name="Chart 3"/>
          <p:cNvGraphicFramePr>
            <a:graphicFrameLocks/>
          </p:cNvGraphicFramePr>
          <p:nvPr>
            <p:extLst>
              <p:ext uri="{D42A27DB-BD31-4B8C-83A1-F6EECF244321}">
                <p14:modId xmlns:p14="http://schemas.microsoft.com/office/powerpoint/2010/main" val="2003484753"/>
              </p:ext>
            </p:extLst>
          </p:nvPr>
        </p:nvGraphicFramePr>
        <p:xfrm>
          <a:off x="1447800" y="1066800"/>
          <a:ext cx="6124575"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4284016739"/>
              </p:ext>
            </p:extLst>
          </p:nvPr>
        </p:nvGraphicFramePr>
        <p:xfrm>
          <a:off x="381000" y="3733800"/>
          <a:ext cx="8443912" cy="30099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10973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Tools Comments</a:t>
            </a:r>
            <a:endParaRPr lang="en-US" dirty="0"/>
          </a:p>
        </p:txBody>
      </p:sp>
      <p:sp>
        <p:nvSpPr>
          <p:cNvPr id="3" name="Content Placeholder 2"/>
          <p:cNvSpPr>
            <a:spLocks noGrp="1"/>
          </p:cNvSpPr>
          <p:nvPr>
            <p:ph idx="1"/>
          </p:nvPr>
        </p:nvSpPr>
        <p:spPr>
          <a:xfrm>
            <a:off x="457200" y="1600200"/>
            <a:ext cx="5410200" cy="4525963"/>
          </a:xfrm>
        </p:spPr>
        <p:txBody>
          <a:bodyPr>
            <a:normAutofit fontScale="92500" lnSpcReduction="10000"/>
          </a:bodyPr>
          <a:lstStyle/>
          <a:p>
            <a:r>
              <a:rPr lang="en-US" dirty="0" smtClean="0"/>
              <a:t>A </a:t>
            </a:r>
            <a:r>
              <a:rPr lang="en-US" dirty="0"/>
              <a:t>newsletter about how to best use the library website would be helpful. It could be a monthly letter showing students what tool on the web is useful for finding info within the website.</a:t>
            </a:r>
          </a:p>
          <a:p>
            <a:r>
              <a:rPr lang="en-US" dirty="0"/>
              <a:t>The website looks like a completely different website when using mobile devices.</a:t>
            </a:r>
          </a:p>
          <a:p>
            <a:endParaRPr lang="en-US" dirty="0"/>
          </a:p>
        </p:txBody>
      </p:sp>
      <p:pic>
        <p:nvPicPr>
          <p:cNvPr id="2050" name="Picture 2" descr="http://www.single-track.com/wp-content/uploads/2014/04/txstate_app_v3_iphone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1670043"/>
            <a:ext cx="2286000" cy="4456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098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Peer Comparison: Information Control</a:t>
            </a:r>
            <a:endParaRPr lang="en-US" dirty="0"/>
          </a:p>
        </p:txBody>
      </p:sp>
      <p:graphicFrame>
        <p:nvGraphicFramePr>
          <p:cNvPr id="5" name="Table 4"/>
          <p:cNvGraphicFramePr>
            <a:graphicFrameLocks noGrp="1"/>
          </p:cNvGraphicFramePr>
          <p:nvPr>
            <p:extLst/>
          </p:nvPr>
        </p:nvGraphicFramePr>
        <p:xfrm>
          <a:off x="1295400" y="1371600"/>
          <a:ext cx="6629396" cy="4489526"/>
        </p:xfrm>
        <a:graphic>
          <a:graphicData uri="http://schemas.openxmlformats.org/drawingml/2006/table">
            <a:tbl>
              <a:tblPr/>
              <a:tblGrid>
                <a:gridCol w="304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60983">
                  <a:extLst>
                    <a:ext uri="{9D8B030D-6E8A-4147-A177-3AD203B41FA5}">
                      <a16:colId xmlns:a16="http://schemas.microsoft.com/office/drawing/2014/main" val="20002"/>
                    </a:ext>
                  </a:extLst>
                </a:gridCol>
                <a:gridCol w="29406">
                  <a:extLst>
                    <a:ext uri="{9D8B030D-6E8A-4147-A177-3AD203B41FA5}">
                      <a16:colId xmlns:a16="http://schemas.microsoft.com/office/drawing/2014/main" val="20003"/>
                    </a:ext>
                  </a:extLst>
                </a:gridCol>
                <a:gridCol w="63109">
                  <a:extLst>
                    <a:ext uri="{9D8B030D-6E8A-4147-A177-3AD203B41FA5}">
                      <a16:colId xmlns:a16="http://schemas.microsoft.com/office/drawing/2014/main" val="20004"/>
                    </a:ext>
                  </a:extLst>
                </a:gridCol>
                <a:gridCol w="384135">
                  <a:extLst>
                    <a:ext uri="{9D8B030D-6E8A-4147-A177-3AD203B41FA5}">
                      <a16:colId xmlns:a16="http://schemas.microsoft.com/office/drawing/2014/main" val="20005"/>
                    </a:ext>
                  </a:extLst>
                </a:gridCol>
                <a:gridCol w="384135">
                  <a:extLst>
                    <a:ext uri="{9D8B030D-6E8A-4147-A177-3AD203B41FA5}">
                      <a16:colId xmlns:a16="http://schemas.microsoft.com/office/drawing/2014/main" val="20006"/>
                    </a:ext>
                  </a:extLst>
                </a:gridCol>
                <a:gridCol w="384135">
                  <a:extLst>
                    <a:ext uri="{9D8B030D-6E8A-4147-A177-3AD203B41FA5}">
                      <a16:colId xmlns:a16="http://schemas.microsoft.com/office/drawing/2014/main" val="20007"/>
                    </a:ext>
                  </a:extLst>
                </a:gridCol>
                <a:gridCol w="384135">
                  <a:extLst>
                    <a:ext uri="{9D8B030D-6E8A-4147-A177-3AD203B41FA5}">
                      <a16:colId xmlns:a16="http://schemas.microsoft.com/office/drawing/2014/main" val="20008"/>
                    </a:ext>
                  </a:extLst>
                </a:gridCol>
                <a:gridCol w="384135">
                  <a:extLst>
                    <a:ext uri="{9D8B030D-6E8A-4147-A177-3AD203B41FA5}">
                      <a16:colId xmlns:a16="http://schemas.microsoft.com/office/drawing/2014/main" val="20009"/>
                    </a:ext>
                  </a:extLst>
                </a:gridCol>
                <a:gridCol w="384135">
                  <a:extLst>
                    <a:ext uri="{9D8B030D-6E8A-4147-A177-3AD203B41FA5}">
                      <a16:colId xmlns:a16="http://schemas.microsoft.com/office/drawing/2014/main" val="20010"/>
                    </a:ext>
                  </a:extLst>
                </a:gridCol>
                <a:gridCol w="384135">
                  <a:extLst>
                    <a:ext uri="{9D8B030D-6E8A-4147-A177-3AD203B41FA5}">
                      <a16:colId xmlns:a16="http://schemas.microsoft.com/office/drawing/2014/main" val="20011"/>
                    </a:ext>
                  </a:extLst>
                </a:gridCol>
                <a:gridCol w="384135">
                  <a:extLst>
                    <a:ext uri="{9D8B030D-6E8A-4147-A177-3AD203B41FA5}">
                      <a16:colId xmlns:a16="http://schemas.microsoft.com/office/drawing/2014/main" val="20012"/>
                    </a:ext>
                  </a:extLst>
                </a:gridCol>
                <a:gridCol w="63109">
                  <a:extLst>
                    <a:ext uri="{9D8B030D-6E8A-4147-A177-3AD203B41FA5}">
                      <a16:colId xmlns:a16="http://schemas.microsoft.com/office/drawing/2014/main" val="20013"/>
                    </a:ext>
                  </a:extLst>
                </a:gridCol>
                <a:gridCol w="63109">
                  <a:extLst>
                    <a:ext uri="{9D8B030D-6E8A-4147-A177-3AD203B41FA5}">
                      <a16:colId xmlns:a16="http://schemas.microsoft.com/office/drawing/2014/main" val="20014"/>
                    </a:ext>
                  </a:extLst>
                </a:gridCol>
              </a:tblGrid>
              <a:tr h="511446">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b="1" i="0" u="none" strike="noStrike" dirty="0" smtClean="0">
                          <a:solidFill>
                            <a:srgbClr val="000000"/>
                          </a:solidFill>
                          <a:effectLst/>
                          <a:latin typeface="+mn-lt"/>
                        </a:rPr>
                        <a:t>INFORMATION CONTROL</a:t>
                      </a:r>
                    </a:p>
                    <a:p>
                      <a:pPr algn="l" fontAlgn="b"/>
                      <a:endParaRPr lang="en-US" sz="900" b="0" i="0" u="none" strike="noStrike" dirty="0">
                        <a:solidFill>
                          <a:srgbClr val="000000"/>
                        </a:solidFill>
                        <a:effectLst/>
                        <a:latin typeface="Calibri"/>
                      </a:endParaRPr>
                    </a:p>
                  </a:txBody>
                  <a:tcPr marL="2003" marR="2003" marT="2003" marB="0" anchor="b">
                    <a:lnL>
                      <a:noFill/>
                    </a:lnL>
                    <a:lnR>
                      <a:noFill/>
                    </a:lnR>
                    <a:lnT>
                      <a:noFill/>
                    </a:lnT>
                    <a:lnB>
                      <a:noFill/>
                    </a:lnB>
                  </a:tcPr>
                </a:tc>
                <a:tc hMerge="1">
                  <a:txBody>
                    <a:bodyPr/>
                    <a:lstStyle/>
                    <a:p>
                      <a:pPr algn="l" fontAlgn="b"/>
                      <a:endParaRPr lang="en-US" sz="900" b="0" i="0" u="none" strike="noStrike" dirty="0">
                        <a:solidFill>
                          <a:srgbClr val="000000"/>
                        </a:solidFill>
                        <a:effectLst/>
                        <a:latin typeface="Calibri"/>
                      </a:endParaRPr>
                    </a:p>
                  </a:txBody>
                  <a:tcPr marL="2003" marR="2003" marT="2003" marB="0" anchor="b">
                    <a:lnL>
                      <a:noFill/>
                    </a:lnL>
                    <a:lnR>
                      <a:noFill/>
                    </a:lnR>
                    <a:lnT>
                      <a:noFill/>
                    </a:lnT>
                    <a:lnB>
                      <a:noFill/>
                    </a:lnB>
                  </a:tcPr>
                </a:tc>
                <a:tc>
                  <a:txBody>
                    <a:bodyPr/>
                    <a:lstStyle/>
                    <a:p>
                      <a:pPr algn="r" fontAlgn="b"/>
                      <a:endParaRPr lang="en-US" sz="900" b="0" i="0" u="none" strike="noStrike" dirty="0">
                        <a:solidFill>
                          <a:srgbClr val="000000"/>
                        </a:solidFill>
                        <a:effectLst/>
                        <a:latin typeface="Calibri"/>
                      </a:endParaRPr>
                    </a:p>
                  </a:txBody>
                  <a:tcPr marL="2003" marR="2003" marT="200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D6BC"/>
                    </a:solidFill>
                  </a:tcPr>
                </a:tc>
                <a:tc>
                  <a:txBody>
                    <a:bodyPr/>
                    <a:lstStyle/>
                    <a:p>
                      <a:pPr algn="l" fontAlgn="b"/>
                      <a:endParaRPr lang="en-US" sz="900" b="0" i="0" u="none" strike="noStrike">
                        <a:solidFill>
                          <a:srgbClr val="000000"/>
                        </a:solidFill>
                        <a:effectLst/>
                        <a:latin typeface="Calibri"/>
                      </a:endParaRP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endParaRPr lang="en-US" sz="900" b="0" i="0" u="none" strike="noStrike">
                        <a:solidFill>
                          <a:srgbClr val="000000"/>
                        </a:solidFill>
                        <a:effectLst/>
                        <a:latin typeface="Calibri"/>
                      </a:endParaRP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10">
                  <a:txBody>
                    <a:bodyPr/>
                    <a:lstStyle/>
                    <a:p>
                      <a:pPr algn="ctr" fontAlgn="b"/>
                      <a:r>
                        <a:rPr lang="en-US" sz="2000" b="1" i="0" u="none" strike="noStrike" dirty="0" smtClean="0">
                          <a:solidFill>
                            <a:srgbClr val="000000"/>
                          </a:solidFill>
                          <a:effectLst/>
                          <a:latin typeface="+mn-lt"/>
                        </a:rPr>
                        <a:t>Adequacy</a:t>
                      </a:r>
                      <a:r>
                        <a:rPr lang="en-US" sz="2000" b="1" i="0" u="none" strike="noStrike" baseline="0" dirty="0" smtClean="0">
                          <a:solidFill>
                            <a:srgbClr val="000000"/>
                          </a:solidFill>
                          <a:effectLst/>
                          <a:latin typeface="+mn-lt"/>
                        </a:rPr>
                        <a:t> Mean</a:t>
                      </a:r>
                      <a:endParaRPr lang="en-US" sz="2000" b="0" i="0" u="none" strike="noStrike" dirty="0">
                        <a:solidFill>
                          <a:srgbClr val="000000"/>
                        </a:solidFill>
                        <a:effectLst/>
                        <a:latin typeface="Calibri"/>
                      </a:endParaRPr>
                    </a:p>
                  </a:txBody>
                  <a:tcPr marL="2003" marR="2003" marT="2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D6BC"/>
                    </a:solidFill>
                  </a:tcPr>
                </a:tc>
                <a:tc hMerge="1">
                  <a:txBody>
                    <a:bodyPr/>
                    <a:lstStyle/>
                    <a:p>
                      <a:pPr algn="r" fontAlgn="b"/>
                      <a:endParaRPr lang="en-US" sz="900" b="0" i="0" u="none" strike="noStrike" dirty="0">
                        <a:solidFill>
                          <a:srgbClr val="000000"/>
                        </a:solidFill>
                        <a:effectLst/>
                        <a:latin typeface="Calibri"/>
                      </a:endParaRP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CBCB"/>
                    </a:solidFill>
                  </a:tcPr>
                </a:tc>
                <a:tc hMerge="1">
                  <a:txBody>
                    <a:bodyPr/>
                    <a:lstStyle/>
                    <a:p>
                      <a:pPr algn="r" fontAlgn="b"/>
                      <a:endParaRPr lang="en-US" sz="900" b="0" i="0" u="none" strike="noStrike">
                        <a:solidFill>
                          <a:srgbClr val="000000"/>
                        </a:solidFill>
                        <a:effectLst/>
                        <a:latin typeface="Calibri"/>
                      </a:endParaRP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C2E6"/>
                    </a:solidFill>
                  </a:tcPr>
                </a:tc>
                <a:tc hMerge="1">
                  <a:txBody>
                    <a:bodyPr/>
                    <a:lstStyle/>
                    <a:p>
                      <a:pPr algn="r" fontAlgn="b"/>
                      <a:endParaRPr lang="en-US" sz="900" b="0" i="0" u="none" strike="noStrike">
                        <a:solidFill>
                          <a:srgbClr val="000000"/>
                        </a:solidFill>
                        <a:effectLst/>
                        <a:latin typeface="Calibri"/>
                      </a:endParaRP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AC8C"/>
                    </a:solidFill>
                  </a:tcPr>
                </a:tc>
                <a:tc hMerge="1">
                  <a:txBody>
                    <a:bodyPr/>
                    <a:lstStyle/>
                    <a:p>
                      <a:pPr algn="r" fontAlgn="b"/>
                      <a:endParaRPr lang="en-US" sz="900" b="0" i="0" u="none" strike="noStrike" dirty="0">
                        <a:solidFill>
                          <a:srgbClr val="000000"/>
                        </a:solidFill>
                        <a:effectLst/>
                        <a:latin typeface="Calibri"/>
                      </a:endParaRP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pPr algn="r" fontAlgn="b"/>
                      <a:endParaRPr lang="en-US" sz="900" b="0" i="0" u="none" strike="noStrike" dirty="0">
                        <a:solidFill>
                          <a:srgbClr val="000000"/>
                        </a:solidFill>
                        <a:effectLst/>
                        <a:latin typeface="Calibri"/>
                      </a:endParaRP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AFCF"/>
                    </a:solidFill>
                  </a:tcPr>
                </a:tc>
                <a:tc hMerge="1">
                  <a:txBody>
                    <a:bodyPr/>
                    <a:lstStyle/>
                    <a:p>
                      <a:pPr algn="r" fontAlgn="b"/>
                      <a:endParaRPr lang="en-US" sz="900" b="0" i="0" u="none" strike="noStrike" dirty="0">
                        <a:solidFill>
                          <a:srgbClr val="000000"/>
                        </a:solidFill>
                        <a:effectLst/>
                        <a:latin typeface="Calibri"/>
                      </a:endParaRP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6AB"/>
                    </a:solidFill>
                  </a:tcPr>
                </a:tc>
                <a:tc hMerge="1">
                  <a:txBody>
                    <a:bodyPr/>
                    <a:lstStyle/>
                    <a:p>
                      <a:pPr algn="r" fontAlgn="b"/>
                      <a:endParaRPr lang="en-US" sz="900" b="0" i="0" u="none" strike="noStrike" dirty="0">
                        <a:solidFill>
                          <a:srgbClr val="000000"/>
                        </a:solidFill>
                        <a:effectLst/>
                        <a:latin typeface="Calibri"/>
                      </a:endParaRP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hMerge="1">
                  <a:txBody>
                    <a:bodyPr/>
                    <a:lstStyle/>
                    <a:p>
                      <a:pPr algn="l" fontAlgn="b"/>
                      <a:endParaRPr lang="en-US" sz="900" b="0" i="0" u="none" strike="noStrike">
                        <a:solidFill>
                          <a:srgbClr val="000000"/>
                        </a:solidFill>
                        <a:effectLst/>
                        <a:latin typeface="Calibri"/>
                      </a:endParaRP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l" fontAlgn="b"/>
                      <a:endParaRPr lang="en-US" sz="900" b="0" i="0" u="none" strike="noStrike" dirty="0">
                        <a:solidFill>
                          <a:srgbClr val="000000"/>
                        </a:solidFill>
                        <a:effectLst/>
                        <a:latin typeface="Calibri"/>
                      </a:endParaRP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511446">
                <a:tc>
                  <a:txBody>
                    <a:bodyPr/>
                    <a:lstStyle/>
                    <a:p>
                      <a:pPr algn="l" fontAlgn="b"/>
                      <a:r>
                        <a:rPr lang="en-US" sz="900" b="1" i="0" u="none" strike="noStrike" dirty="0">
                          <a:solidFill>
                            <a:srgbClr val="000000"/>
                          </a:solidFill>
                          <a:effectLst/>
                          <a:latin typeface="Calibri"/>
                        </a:rPr>
                        <a:t>IC-1</a:t>
                      </a:r>
                    </a:p>
                  </a:txBody>
                  <a:tcPr marL="2003" marR="2003" marT="2003"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a:rPr>
                        <a:t>Making electronic resources accessible from my home or office</a:t>
                      </a:r>
                    </a:p>
                  </a:txBody>
                  <a:tcPr marL="2003" marR="2003" marT="2003" marB="0" anchor="b">
                    <a:lnL>
                      <a:noFill/>
                    </a:lnL>
                    <a:lnR>
                      <a:noFill/>
                    </a:lnR>
                    <a:lnT>
                      <a:noFill/>
                    </a:lnT>
                    <a:lnB>
                      <a:noFill/>
                    </a:lnB>
                  </a:tcPr>
                </a:tc>
                <a:tc>
                  <a:txBody>
                    <a:bodyPr/>
                    <a:lstStyle/>
                    <a:p>
                      <a:pPr algn="r" fontAlgn="b"/>
                      <a:endParaRPr lang="en-US" sz="900" b="0" i="0" u="none" strike="noStrike" dirty="0">
                        <a:solidFill>
                          <a:srgbClr val="000000"/>
                        </a:solidFill>
                        <a:effectLst/>
                        <a:latin typeface="Calibri"/>
                      </a:endParaRPr>
                    </a:p>
                  </a:txBody>
                  <a:tcPr marL="2003" marR="2003" marT="200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D6BC"/>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900" b="0" i="0" u="none" strike="noStrike">
                          <a:solidFill>
                            <a:srgbClr val="000000"/>
                          </a:solidFill>
                          <a:effectLst/>
                          <a:latin typeface="Calibri"/>
                        </a:rPr>
                        <a:t>-0.01</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D6BC"/>
                    </a:solidFill>
                  </a:tcPr>
                </a:tc>
                <a:tc>
                  <a:txBody>
                    <a:bodyPr/>
                    <a:lstStyle/>
                    <a:p>
                      <a:pPr algn="r" fontAlgn="b"/>
                      <a:r>
                        <a:rPr lang="en-US" sz="900" b="0" i="0" u="none" strike="noStrike">
                          <a:solidFill>
                            <a:srgbClr val="000000"/>
                          </a:solidFill>
                          <a:effectLst/>
                          <a:latin typeface="Calibri"/>
                        </a:rPr>
                        <a:t>0.08</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CBCB"/>
                    </a:solidFill>
                  </a:tcPr>
                </a:tc>
                <a:tc>
                  <a:txBody>
                    <a:bodyPr/>
                    <a:lstStyle/>
                    <a:p>
                      <a:pPr algn="r" fontAlgn="b"/>
                      <a:r>
                        <a:rPr lang="en-US" sz="900" b="0" i="0" u="none" strike="noStrike">
                          <a:solidFill>
                            <a:srgbClr val="000000"/>
                          </a:solidFill>
                          <a:effectLst/>
                          <a:latin typeface="Calibri"/>
                        </a:rPr>
                        <a:t>0.30</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C2E6"/>
                    </a:solidFill>
                  </a:tcPr>
                </a:tc>
                <a:tc>
                  <a:txBody>
                    <a:bodyPr/>
                    <a:lstStyle/>
                    <a:p>
                      <a:pPr algn="r" fontAlgn="b"/>
                      <a:r>
                        <a:rPr lang="en-US" sz="900" b="0" i="0" u="none" strike="noStrike">
                          <a:solidFill>
                            <a:srgbClr val="000000"/>
                          </a:solidFill>
                          <a:effectLst/>
                          <a:latin typeface="Calibri"/>
                        </a:rPr>
                        <a:t>0.32</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AC8C"/>
                    </a:solidFill>
                  </a:tcPr>
                </a:tc>
                <a:tc>
                  <a:txBody>
                    <a:bodyPr/>
                    <a:lstStyle/>
                    <a:p>
                      <a:pPr algn="r" fontAlgn="b"/>
                      <a:r>
                        <a:rPr lang="en-US" sz="900" b="0" i="0" u="none" strike="noStrike">
                          <a:solidFill>
                            <a:srgbClr val="000000"/>
                          </a:solidFill>
                          <a:effectLst/>
                          <a:latin typeface="Calibri"/>
                        </a:rPr>
                        <a:t>0.41</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900" b="0" i="0" u="none" strike="noStrike">
                          <a:solidFill>
                            <a:srgbClr val="000000"/>
                          </a:solidFill>
                          <a:effectLst/>
                          <a:latin typeface="Calibri"/>
                        </a:rPr>
                        <a:t>0.44</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AFCF"/>
                    </a:solidFill>
                  </a:tcPr>
                </a:tc>
                <a:tc>
                  <a:txBody>
                    <a:bodyPr/>
                    <a:lstStyle/>
                    <a:p>
                      <a:pPr algn="r" fontAlgn="b"/>
                      <a:r>
                        <a:rPr lang="en-US" sz="900" b="0" i="0" u="none" strike="noStrike">
                          <a:solidFill>
                            <a:srgbClr val="000000"/>
                          </a:solidFill>
                          <a:effectLst/>
                          <a:latin typeface="Calibri"/>
                        </a:rPr>
                        <a:t>0.58</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6AB"/>
                    </a:solidFill>
                  </a:tcPr>
                </a:tc>
                <a:tc>
                  <a:txBody>
                    <a:bodyPr/>
                    <a:lstStyle/>
                    <a:p>
                      <a:pPr algn="r" fontAlgn="b"/>
                      <a:r>
                        <a:rPr lang="en-US" sz="900" b="0" i="0" u="none" strike="noStrike">
                          <a:solidFill>
                            <a:srgbClr val="000000"/>
                          </a:solidFill>
                          <a:effectLst/>
                          <a:latin typeface="Calibri"/>
                        </a:rPr>
                        <a:t>0.75</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dirty="0">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511446">
                <a:tc>
                  <a:txBody>
                    <a:bodyPr/>
                    <a:lstStyle/>
                    <a:p>
                      <a:pPr algn="l" fontAlgn="b"/>
                      <a:r>
                        <a:rPr lang="en-US" sz="900" b="1" i="0" u="none" strike="noStrike" dirty="0">
                          <a:solidFill>
                            <a:srgbClr val="000000"/>
                          </a:solidFill>
                          <a:effectLst/>
                          <a:latin typeface="Calibri"/>
                        </a:rPr>
                        <a:t>IC-2</a:t>
                      </a:r>
                    </a:p>
                  </a:txBody>
                  <a:tcPr marL="2003" marR="2003" marT="2003"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a:rPr>
                        <a:t>A library Web site enabling me to locate information on my own</a:t>
                      </a:r>
                    </a:p>
                  </a:txBody>
                  <a:tcPr marL="2003" marR="2003" marT="2003" marB="0" anchor="b">
                    <a:lnL>
                      <a:noFill/>
                    </a:lnL>
                    <a:lnR>
                      <a:noFill/>
                    </a:lnR>
                    <a:lnT>
                      <a:noFill/>
                    </a:lnT>
                    <a:lnB>
                      <a:noFill/>
                    </a:lnB>
                  </a:tcPr>
                </a:tc>
                <a:tc>
                  <a:txBody>
                    <a:bodyPr/>
                    <a:lstStyle/>
                    <a:p>
                      <a:pPr algn="r" fontAlgn="b"/>
                      <a:endParaRPr lang="en-US" sz="900" b="0" i="0" u="none" strike="noStrike" dirty="0">
                        <a:solidFill>
                          <a:srgbClr val="000000"/>
                        </a:solidFill>
                        <a:effectLst/>
                        <a:latin typeface="Calibri"/>
                      </a:endParaRPr>
                    </a:p>
                  </a:txBody>
                  <a:tcPr marL="2003" marR="2003" marT="200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900" b="0" i="0" u="none" strike="noStrike">
                          <a:solidFill>
                            <a:srgbClr val="000000"/>
                          </a:solidFill>
                          <a:effectLst/>
                          <a:latin typeface="Calibri"/>
                        </a:rPr>
                        <a:t>0.30</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C2E6"/>
                    </a:solidFill>
                  </a:tcPr>
                </a:tc>
                <a:tc>
                  <a:txBody>
                    <a:bodyPr/>
                    <a:lstStyle/>
                    <a:p>
                      <a:pPr algn="r" fontAlgn="b"/>
                      <a:r>
                        <a:rPr lang="en-US" sz="900" b="0" i="0" u="none" strike="noStrike">
                          <a:solidFill>
                            <a:srgbClr val="000000"/>
                          </a:solidFill>
                          <a:effectLst/>
                          <a:latin typeface="Calibri"/>
                        </a:rPr>
                        <a:t>0.35</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AC8C"/>
                    </a:solidFill>
                  </a:tcPr>
                </a:tc>
                <a:tc>
                  <a:txBody>
                    <a:bodyPr/>
                    <a:lstStyle/>
                    <a:p>
                      <a:pPr algn="r" fontAlgn="b"/>
                      <a:r>
                        <a:rPr lang="en-US" sz="900" b="0" i="0" u="none" strike="noStrike">
                          <a:solidFill>
                            <a:srgbClr val="000000"/>
                          </a:solidFill>
                          <a:effectLst/>
                          <a:latin typeface="Calibri"/>
                        </a:rPr>
                        <a:t>0.36</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D6BC"/>
                    </a:solidFill>
                  </a:tcPr>
                </a:tc>
                <a:tc>
                  <a:txBody>
                    <a:bodyPr/>
                    <a:lstStyle/>
                    <a:p>
                      <a:pPr algn="r" fontAlgn="b"/>
                      <a:r>
                        <a:rPr lang="en-US" sz="900" b="0" i="0" u="none" strike="noStrike">
                          <a:solidFill>
                            <a:srgbClr val="000000"/>
                          </a:solidFill>
                          <a:effectLst/>
                          <a:latin typeface="Calibri"/>
                        </a:rPr>
                        <a:t>0.41</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900" b="0" i="0" u="none" strike="noStrike">
                          <a:solidFill>
                            <a:srgbClr val="000000"/>
                          </a:solidFill>
                          <a:effectLst/>
                          <a:latin typeface="Calibri"/>
                        </a:rPr>
                        <a:t>0.44</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AFCF"/>
                    </a:solidFill>
                  </a:tcPr>
                </a:tc>
                <a:tc>
                  <a:txBody>
                    <a:bodyPr/>
                    <a:lstStyle/>
                    <a:p>
                      <a:pPr algn="r" fontAlgn="b"/>
                      <a:r>
                        <a:rPr lang="en-US" sz="900" b="0" i="0" u="none" strike="noStrike">
                          <a:solidFill>
                            <a:srgbClr val="000000"/>
                          </a:solidFill>
                          <a:effectLst/>
                          <a:latin typeface="Calibri"/>
                        </a:rPr>
                        <a:t>0.45</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CBCB"/>
                    </a:solidFill>
                  </a:tcPr>
                </a:tc>
                <a:tc>
                  <a:txBody>
                    <a:bodyPr/>
                    <a:lstStyle/>
                    <a:p>
                      <a:pPr algn="r" fontAlgn="b"/>
                      <a:r>
                        <a:rPr lang="en-US" sz="900" b="0" i="0" u="none" strike="noStrike">
                          <a:solidFill>
                            <a:srgbClr val="000000"/>
                          </a:solidFill>
                          <a:effectLst/>
                          <a:latin typeface="Calibri"/>
                        </a:rPr>
                        <a:t>0.58</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6AB"/>
                    </a:solidFill>
                  </a:tcPr>
                </a:tc>
                <a:tc>
                  <a:txBody>
                    <a:bodyPr/>
                    <a:lstStyle/>
                    <a:p>
                      <a:pPr algn="r" fontAlgn="b"/>
                      <a:r>
                        <a:rPr lang="en-US" sz="900" b="0" i="0" u="none" strike="noStrike">
                          <a:solidFill>
                            <a:srgbClr val="000000"/>
                          </a:solidFill>
                          <a:effectLst/>
                          <a:latin typeface="Calibri"/>
                        </a:rPr>
                        <a:t>0.81</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dirty="0">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511446">
                <a:tc>
                  <a:txBody>
                    <a:bodyPr/>
                    <a:lstStyle/>
                    <a:p>
                      <a:pPr algn="l" fontAlgn="b"/>
                      <a:r>
                        <a:rPr lang="en-US" sz="900" b="1" i="0" u="none" strike="noStrike" dirty="0">
                          <a:solidFill>
                            <a:srgbClr val="000000"/>
                          </a:solidFill>
                          <a:effectLst/>
                          <a:latin typeface="Calibri"/>
                        </a:rPr>
                        <a:t>IC-3</a:t>
                      </a:r>
                    </a:p>
                  </a:txBody>
                  <a:tcPr marL="2003" marR="2003" marT="2003"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a:rPr>
                        <a:t>The printed library materials I need for my work</a:t>
                      </a:r>
                    </a:p>
                  </a:txBody>
                  <a:tcPr marL="2003" marR="2003" marT="2003" marB="0" anchor="b">
                    <a:lnL>
                      <a:noFill/>
                    </a:lnL>
                    <a:lnR>
                      <a:noFill/>
                    </a:lnR>
                    <a:lnT>
                      <a:noFill/>
                    </a:lnT>
                    <a:lnB>
                      <a:noFill/>
                    </a:lnB>
                  </a:tcPr>
                </a:tc>
                <a:tc>
                  <a:txBody>
                    <a:bodyPr/>
                    <a:lstStyle/>
                    <a:p>
                      <a:pPr algn="r" fontAlgn="b"/>
                      <a:endParaRPr lang="en-US" sz="900" b="0" i="0" u="none" strike="noStrike">
                        <a:solidFill>
                          <a:srgbClr val="000000"/>
                        </a:solidFill>
                        <a:effectLst/>
                        <a:latin typeface="Calibri"/>
                      </a:endParaRPr>
                    </a:p>
                  </a:txBody>
                  <a:tcPr marL="2003" marR="2003" marT="200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900" b="0" i="0" u="none" strike="noStrike">
                          <a:solidFill>
                            <a:srgbClr val="000000"/>
                          </a:solidFill>
                          <a:effectLst/>
                          <a:latin typeface="Calibri"/>
                        </a:rPr>
                        <a:t>0.46</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CBCB"/>
                    </a:solidFill>
                  </a:tcPr>
                </a:tc>
                <a:tc>
                  <a:txBody>
                    <a:bodyPr/>
                    <a:lstStyle/>
                    <a:p>
                      <a:pPr algn="r" fontAlgn="b"/>
                      <a:r>
                        <a:rPr lang="en-US" sz="900" b="0" i="0" u="none" strike="noStrike">
                          <a:solidFill>
                            <a:srgbClr val="000000"/>
                          </a:solidFill>
                          <a:effectLst/>
                          <a:latin typeface="Calibri"/>
                        </a:rPr>
                        <a:t>0.52</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AFCF"/>
                    </a:solidFill>
                  </a:tcPr>
                </a:tc>
                <a:tc>
                  <a:txBody>
                    <a:bodyPr/>
                    <a:lstStyle/>
                    <a:p>
                      <a:pPr algn="r" fontAlgn="b"/>
                      <a:r>
                        <a:rPr lang="en-US" sz="900" b="0" i="0" u="none" strike="noStrike">
                          <a:solidFill>
                            <a:srgbClr val="000000"/>
                          </a:solidFill>
                          <a:effectLst/>
                          <a:latin typeface="Calibri"/>
                        </a:rPr>
                        <a:t>0.64</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AC8C"/>
                    </a:solidFill>
                  </a:tcPr>
                </a:tc>
                <a:tc>
                  <a:txBody>
                    <a:bodyPr/>
                    <a:lstStyle/>
                    <a:p>
                      <a:pPr algn="r" fontAlgn="b"/>
                      <a:r>
                        <a:rPr lang="en-US" sz="900" b="0" i="0" u="none" strike="noStrike">
                          <a:solidFill>
                            <a:srgbClr val="000000"/>
                          </a:solidFill>
                          <a:effectLst/>
                          <a:latin typeface="Calibri"/>
                        </a:rPr>
                        <a:t>0.80</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900" b="0" i="0" u="none" strike="noStrike">
                          <a:solidFill>
                            <a:srgbClr val="000000"/>
                          </a:solidFill>
                          <a:effectLst/>
                          <a:latin typeface="Calibri"/>
                        </a:rPr>
                        <a:t>0.88</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6AB"/>
                    </a:solidFill>
                  </a:tcPr>
                </a:tc>
                <a:tc>
                  <a:txBody>
                    <a:bodyPr/>
                    <a:lstStyle/>
                    <a:p>
                      <a:pPr algn="r" fontAlgn="b"/>
                      <a:r>
                        <a:rPr lang="en-US" sz="900" b="0" i="0" u="none" strike="noStrike">
                          <a:solidFill>
                            <a:srgbClr val="000000"/>
                          </a:solidFill>
                          <a:effectLst/>
                          <a:latin typeface="Calibri"/>
                        </a:rPr>
                        <a:t>0.88</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C2E6"/>
                    </a:solidFill>
                  </a:tcPr>
                </a:tc>
                <a:tc>
                  <a:txBody>
                    <a:bodyPr/>
                    <a:lstStyle/>
                    <a:p>
                      <a:pPr algn="r" fontAlgn="b"/>
                      <a:r>
                        <a:rPr lang="en-US" sz="900" b="0" i="0" u="none" strike="noStrike">
                          <a:solidFill>
                            <a:srgbClr val="000000"/>
                          </a:solidFill>
                          <a:effectLst/>
                          <a:latin typeface="Calibri"/>
                        </a:rPr>
                        <a:t>1.04</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D6BC"/>
                    </a:solidFill>
                  </a:tcPr>
                </a:tc>
                <a:tc>
                  <a:txBody>
                    <a:bodyPr/>
                    <a:lstStyle/>
                    <a:p>
                      <a:pPr algn="r" fontAlgn="b"/>
                      <a:r>
                        <a:rPr lang="en-US" sz="900" b="0" i="0" u="none" strike="noStrike">
                          <a:solidFill>
                            <a:srgbClr val="000000"/>
                          </a:solidFill>
                          <a:effectLst/>
                          <a:latin typeface="Calibri"/>
                        </a:rPr>
                        <a:t>1.05</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397958">
                <a:tc>
                  <a:txBody>
                    <a:bodyPr/>
                    <a:lstStyle/>
                    <a:p>
                      <a:pPr algn="l" fontAlgn="b"/>
                      <a:r>
                        <a:rPr lang="en-US" sz="900" b="1" i="0" u="none" strike="noStrike" dirty="0">
                          <a:solidFill>
                            <a:srgbClr val="000000"/>
                          </a:solidFill>
                          <a:effectLst/>
                          <a:latin typeface="Calibri"/>
                        </a:rPr>
                        <a:t>IC-4</a:t>
                      </a:r>
                    </a:p>
                  </a:txBody>
                  <a:tcPr marL="2003" marR="2003" marT="2003"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a:rPr>
                        <a:t>The electronic information resources I need</a:t>
                      </a:r>
                    </a:p>
                  </a:txBody>
                  <a:tcPr marL="2003" marR="2003" marT="2003" marB="0" anchor="b">
                    <a:lnL>
                      <a:noFill/>
                    </a:lnL>
                    <a:lnR>
                      <a:noFill/>
                    </a:lnR>
                    <a:lnT>
                      <a:noFill/>
                    </a:lnT>
                    <a:lnB>
                      <a:noFill/>
                    </a:lnB>
                  </a:tcPr>
                </a:tc>
                <a:tc>
                  <a:txBody>
                    <a:bodyPr/>
                    <a:lstStyle/>
                    <a:p>
                      <a:pPr algn="r" fontAlgn="b"/>
                      <a:endParaRPr lang="en-US" sz="900" b="0" i="0" u="none" strike="noStrike">
                        <a:solidFill>
                          <a:srgbClr val="000000"/>
                        </a:solidFill>
                        <a:effectLst/>
                        <a:latin typeface="Calibri"/>
                      </a:endParaRPr>
                    </a:p>
                  </a:txBody>
                  <a:tcPr marL="2003" marR="2003" marT="200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900" b="0" i="0" u="none" strike="noStrike">
                          <a:solidFill>
                            <a:srgbClr val="000000"/>
                          </a:solidFill>
                          <a:effectLst/>
                          <a:latin typeface="Calibri"/>
                        </a:rPr>
                        <a:t>0.38</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AFCF"/>
                    </a:solidFill>
                  </a:tcPr>
                </a:tc>
                <a:tc>
                  <a:txBody>
                    <a:bodyPr/>
                    <a:lstStyle/>
                    <a:p>
                      <a:pPr algn="r" fontAlgn="b"/>
                      <a:r>
                        <a:rPr lang="en-US" sz="900" b="0" i="0" u="none" strike="noStrike">
                          <a:solidFill>
                            <a:srgbClr val="000000"/>
                          </a:solidFill>
                          <a:effectLst/>
                          <a:latin typeface="Calibri"/>
                        </a:rPr>
                        <a:t>0.71</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900" b="0" i="0" u="none" strike="noStrike">
                          <a:solidFill>
                            <a:srgbClr val="000000"/>
                          </a:solidFill>
                          <a:effectLst/>
                          <a:latin typeface="Calibri"/>
                        </a:rPr>
                        <a:t>0.71</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CBCB"/>
                    </a:solidFill>
                  </a:tcPr>
                </a:tc>
                <a:tc>
                  <a:txBody>
                    <a:bodyPr/>
                    <a:lstStyle/>
                    <a:p>
                      <a:pPr algn="r" fontAlgn="b"/>
                      <a:r>
                        <a:rPr lang="en-US" sz="900" b="0" i="0" u="none" strike="noStrike">
                          <a:solidFill>
                            <a:srgbClr val="000000"/>
                          </a:solidFill>
                          <a:effectLst/>
                          <a:latin typeface="Calibri"/>
                        </a:rPr>
                        <a:t>0.73</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C2E6"/>
                    </a:solidFill>
                  </a:tcPr>
                </a:tc>
                <a:tc>
                  <a:txBody>
                    <a:bodyPr/>
                    <a:lstStyle/>
                    <a:p>
                      <a:pPr algn="r" fontAlgn="b"/>
                      <a:r>
                        <a:rPr lang="en-US" sz="900" b="0" i="0" u="none" strike="noStrike">
                          <a:solidFill>
                            <a:srgbClr val="000000"/>
                          </a:solidFill>
                          <a:effectLst/>
                          <a:latin typeface="Calibri"/>
                        </a:rPr>
                        <a:t>0.86</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AC8C"/>
                    </a:solidFill>
                  </a:tcPr>
                </a:tc>
                <a:tc>
                  <a:txBody>
                    <a:bodyPr/>
                    <a:lstStyle/>
                    <a:p>
                      <a:pPr algn="r" fontAlgn="b"/>
                      <a:r>
                        <a:rPr lang="en-US" sz="900" b="0" i="0" u="none" strike="noStrike">
                          <a:solidFill>
                            <a:srgbClr val="000000"/>
                          </a:solidFill>
                          <a:effectLst/>
                          <a:latin typeface="Calibri"/>
                        </a:rPr>
                        <a:t>0.94</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6AB"/>
                    </a:solidFill>
                  </a:tcPr>
                </a:tc>
                <a:tc>
                  <a:txBody>
                    <a:bodyPr/>
                    <a:lstStyle/>
                    <a:p>
                      <a:pPr algn="r" fontAlgn="b"/>
                      <a:r>
                        <a:rPr lang="en-US" sz="900" b="0" i="0" u="none" strike="noStrike">
                          <a:solidFill>
                            <a:srgbClr val="000000"/>
                          </a:solidFill>
                          <a:effectLst/>
                          <a:latin typeface="Calibri"/>
                        </a:rPr>
                        <a:t>1.00</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D6BC"/>
                    </a:solidFill>
                  </a:tcPr>
                </a:tc>
                <a:tc>
                  <a:txBody>
                    <a:bodyPr/>
                    <a:lstStyle/>
                    <a:p>
                      <a:pPr algn="r" fontAlgn="b"/>
                      <a:r>
                        <a:rPr lang="en-US" sz="900" b="0" i="0" u="none" strike="noStrike">
                          <a:solidFill>
                            <a:srgbClr val="000000"/>
                          </a:solidFill>
                          <a:effectLst/>
                          <a:latin typeface="Calibri"/>
                        </a:rPr>
                        <a:t>1.16</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r h="511446">
                <a:tc>
                  <a:txBody>
                    <a:bodyPr/>
                    <a:lstStyle/>
                    <a:p>
                      <a:pPr algn="l" fontAlgn="b"/>
                      <a:r>
                        <a:rPr lang="en-US" sz="900" b="1" i="0" u="none" strike="noStrike" dirty="0">
                          <a:solidFill>
                            <a:srgbClr val="000000"/>
                          </a:solidFill>
                          <a:effectLst/>
                          <a:latin typeface="Calibri"/>
                        </a:rPr>
                        <a:t>IC-5</a:t>
                      </a:r>
                    </a:p>
                  </a:txBody>
                  <a:tcPr marL="2003" marR="2003" marT="2003"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a:rPr>
                        <a:t>Modern equipment that lets me easily access needed information</a:t>
                      </a:r>
                    </a:p>
                  </a:txBody>
                  <a:tcPr marL="2003" marR="2003" marT="2003" marB="0" anchor="b">
                    <a:lnL>
                      <a:noFill/>
                    </a:lnL>
                    <a:lnR>
                      <a:noFill/>
                    </a:lnR>
                    <a:lnT>
                      <a:noFill/>
                    </a:lnT>
                    <a:lnB>
                      <a:noFill/>
                    </a:lnB>
                  </a:tcPr>
                </a:tc>
                <a:tc>
                  <a:txBody>
                    <a:bodyPr/>
                    <a:lstStyle/>
                    <a:p>
                      <a:pPr algn="r" fontAlgn="b"/>
                      <a:endParaRPr lang="en-US" sz="900" b="0" i="0" u="none" strike="noStrike">
                        <a:solidFill>
                          <a:srgbClr val="000000"/>
                        </a:solidFill>
                        <a:effectLst/>
                        <a:latin typeface="Calibri"/>
                      </a:endParaRPr>
                    </a:p>
                  </a:txBody>
                  <a:tcPr marL="2003" marR="2003" marT="200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CBCB"/>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900" b="0" i="0" u="none" strike="noStrike">
                          <a:solidFill>
                            <a:srgbClr val="000000"/>
                          </a:solidFill>
                          <a:effectLst/>
                          <a:latin typeface="Calibri"/>
                        </a:rPr>
                        <a:t>0.40</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AC8C"/>
                    </a:solidFill>
                  </a:tcPr>
                </a:tc>
                <a:tc>
                  <a:txBody>
                    <a:bodyPr/>
                    <a:lstStyle/>
                    <a:p>
                      <a:pPr algn="r" fontAlgn="b"/>
                      <a:r>
                        <a:rPr lang="en-US" sz="900" b="0" i="0" u="none" strike="noStrike">
                          <a:solidFill>
                            <a:srgbClr val="000000"/>
                          </a:solidFill>
                          <a:effectLst/>
                          <a:latin typeface="Calibri"/>
                        </a:rPr>
                        <a:t>0.42</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AFCF"/>
                    </a:solidFill>
                  </a:tcPr>
                </a:tc>
                <a:tc>
                  <a:txBody>
                    <a:bodyPr/>
                    <a:lstStyle/>
                    <a:p>
                      <a:pPr algn="r" fontAlgn="b"/>
                      <a:r>
                        <a:rPr lang="en-US" sz="900" b="0" i="0" u="none" strike="noStrike">
                          <a:solidFill>
                            <a:srgbClr val="000000"/>
                          </a:solidFill>
                          <a:effectLst/>
                          <a:latin typeface="Calibri"/>
                        </a:rPr>
                        <a:t>0.51</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C2E6"/>
                    </a:solidFill>
                  </a:tcPr>
                </a:tc>
                <a:tc>
                  <a:txBody>
                    <a:bodyPr/>
                    <a:lstStyle/>
                    <a:p>
                      <a:pPr algn="r" fontAlgn="b"/>
                      <a:r>
                        <a:rPr lang="en-US" sz="900" b="0" i="0" u="none" strike="noStrike">
                          <a:solidFill>
                            <a:srgbClr val="000000"/>
                          </a:solidFill>
                          <a:effectLst/>
                          <a:latin typeface="Calibri"/>
                        </a:rPr>
                        <a:t>0.56</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900" b="0" i="0" u="none" strike="noStrike">
                          <a:solidFill>
                            <a:srgbClr val="000000"/>
                          </a:solidFill>
                          <a:effectLst/>
                          <a:latin typeface="Calibri"/>
                        </a:rPr>
                        <a:t>0.56</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CBCB"/>
                    </a:solidFill>
                  </a:tcPr>
                </a:tc>
                <a:tc>
                  <a:txBody>
                    <a:bodyPr/>
                    <a:lstStyle/>
                    <a:p>
                      <a:pPr algn="r" fontAlgn="b"/>
                      <a:r>
                        <a:rPr lang="en-US" sz="900" b="0" i="0" u="none" strike="noStrike">
                          <a:solidFill>
                            <a:srgbClr val="000000"/>
                          </a:solidFill>
                          <a:effectLst/>
                          <a:latin typeface="Calibri"/>
                        </a:rPr>
                        <a:t>0.66</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6AB"/>
                    </a:solidFill>
                  </a:tcPr>
                </a:tc>
                <a:tc>
                  <a:txBody>
                    <a:bodyPr/>
                    <a:lstStyle/>
                    <a:p>
                      <a:pPr algn="r" fontAlgn="b"/>
                      <a:r>
                        <a:rPr lang="en-US" sz="900" b="0" i="0" u="none" strike="noStrike">
                          <a:solidFill>
                            <a:srgbClr val="000000"/>
                          </a:solidFill>
                          <a:effectLst/>
                          <a:latin typeface="Calibri"/>
                        </a:rPr>
                        <a:t>0.75</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D6BC"/>
                    </a:solidFill>
                  </a:tcPr>
                </a:tc>
                <a:tc>
                  <a:txBody>
                    <a:bodyPr/>
                    <a:lstStyle/>
                    <a:p>
                      <a:pPr algn="r" fontAlgn="b"/>
                      <a:r>
                        <a:rPr lang="en-US" sz="900" b="0" i="0" u="none" strike="noStrike">
                          <a:solidFill>
                            <a:srgbClr val="000000"/>
                          </a:solidFill>
                          <a:effectLst/>
                          <a:latin typeface="Calibri"/>
                        </a:rPr>
                        <a:t>0.80</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r h="511446">
                <a:tc>
                  <a:txBody>
                    <a:bodyPr/>
                    <a:lstStyle/>
                    <a:p>
                      <a:pPr algn="l" fontAlgn="b"/>
                      <a:r>
                        <a:rPr lang="en-US" sz="900" b="1" i="0" u="none" strike="noStrike">
                          <a:solidFill>
                            <a:srgbClr val="000000"/>
                          </a:solidFill>
                          <a:effectLst/>
                          <a:latin typeface="Calibri"/>
                        </a:rPr>
                        <a:t>IC-6</a:t>
                      </a:r>
                    </a:p>
                  </a:txBody>
                  <a:tcPr marL="2003" marR="2003" marT="2003"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a:rPr>
                        <a:t>Easy-to-use access tools that allow me to find things on my own</a:t>
                      </a:r>
                    </a:p>
                  </a:txBody>
                  <a:tcPr marL="2003" marR="2003" marT="2003" marB="0" anchor="b">
                    <a:lnL>
                      <a:noFill/>
                    </a:lnL>
                    <a:lnR>
                      <a:noFill/>
                    </a:lnR>
                    <a:lnT>
                      <a:noFill/>
                    </a:lnT>
                    <a:lnB>
                      <a:noFill/>
                    </a:lnB>
                  </a:tcPr>
                </a:tc>
                <a:tc>
                  <a:txBody>
                    <a:bodyPr/>
                    <a:lstStyle/>
                    <a:p>
                      <a:pPr algn="r" fontAlgn="b"/>
                      <a:endParaRPr lang="en-US" sz="900" b="0" i="0" u="none" strike="noStrike">
                        <a:solidFill>
                          <a:srgbClr val="000000"/>
                        </a:solidFill>
                        <a:effectLst/>
                        <a:latin typeface="Calibri"/>
                      </a:endParaRPr>
                    </a:p>
                  </a:txBody>
                  <a:tcPr marL="2003" marR="2003" marT="200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900" b="0" i="0" u="none" strike="noStrike">
                          <a:solidFill>
                            <a:srgbClr val="000000"/>
                          </a:solidFill>
                          <a:effectLst/>
                          <a:latin typeface="Calibri"/>
                        </a:rPr>
                        <a:t>0.29</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CBCB"/>
                    </a:solidFill>
                  </a:tcPr>
                </a:tc>
                <a:tc>
                  <a:txBody>
                    <a:bodyPr/>
                    <a:lstStyle/>
                    <a:p>
                      <a:pPr algn="r" fontAlgn="b"/>
                      <a:r>
                        <a:rPr lang="en-US" sz="900" b="0" i="0" u="none" strike="noStrike">
                          <a:solidFill>
                            <a:srgbClr val="000000"/>
                          </a:solidFill>
                          <a:effectLst/>
                          <a:latin typeface="Calibri"/>
                        </a:rPr>
                        <a:t>0.42</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900" b="0" i="0" u="none" strike="noStrike">
                          <a:solidFill>
                            <a:srgbClr val="000000"/>
                          </a:solidFill>
                          <a:effectLst/>
                          <a:latin typeface="Calibri"/>
                        </a:rPr>
                        <a:t>0.46</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AC8C"/>
                    </a:solidFill>
                  </a:tcPr>
                </a:tc>
                <a:tc>
                  <a:txBody>
                    <a:bodyPr/>
                    <a:lstStyle/>
                    <a:p>
                      <a:pPr algn="r" fontAlgn="b"/>
                      <a:r>
                        <a:rPr lang="en-US" sz="900" b="0" i="0" u="none" strike="noStrike">
                          <a:solidFill>
                            <a:srgbClr val="000000"/>
                          </a:solidFill>
                          <a:effectLst/>
                          <a:latin typeface="Calibri"/>
                        </a:rPr>
                        <a:t>0.51</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AFCF"/>
                    </a:solidFill>
                  </a:tcPr>
                </a:tc>
                <a:tc>
                  <a:txBody>
                    <a:bodyPr/>
                    <a:lstStyle/>
                    <a:p>
                      <a:pPr algn="r" fontAlgn="b"/>
                      <a:r>
                        <a:rPr lang="en-US" sz="900" b="0" i="0" u="none" strike="noStrike">
                          <a:solidFill>
                            <a:srgbClr val="000000"/>
                          </a:solidFill>
                          <a:effectLst/>
                          <a:latin typeface="Calibri"/>
                        </a:rPr>
                        <a:t>0.59</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C2E6"/>
                    </a:solidFill>
                  </a:tcPr>
                </a:tc>
                <a:tc>
                  <a:txBody>
                    <a:bodyPr/>
                    <a:lstStyle/>
                    <a:p>
                      <a:pPr algn="r" fontAlgn="b"/>
                      <a:r>
                        <a:rPr lang="en-US" sz="900" b="0" i="0" u="none" strike="noStrike">
                          <a:solidFill>
                            <a:srgbClr val="000000"/>
                          </a:solidFill>
                          <a:effectLst/>
                          <a:latin typeface="Calibri"/>
                        </a:rPr>
                        <a:t>0.62</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D6BC"/>
                    </a:solidFill>
                  </a:tcPr>
                </a:tc>
                <a:tc>
                  <a:txBody>
                    <a:bodyPr/>
                    <a:lstStyle/>
                    <a:p>
                      <a:pPr algn="r" fontAlgn="b"/>
                      <a:r>
                        <a:rPr lang="en-US" sz="900" b="0" i="0" u="none" strike="noStrike">
                          <a:solidFill>
                            <a:srgbClr val="000000"/>
                          </a:solidFill>
                          <a:effectLst/>
                          <a:latin typeface="Calibri"/>
                        </a:rPr>
                        <a:t>0.70</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6AB"/>
                    </a:solidFill>
                  </a:tcPr>
                </a:tc>
                <a:tc>
                  <a:txBody>
                    <a:bodyPr/>
                    <a:lstStyle/>
                    <a:p>
                      <a:pPr algn="r" fontAlgn="b"/>
                      <a:r>
                        <a:rPr lang="en-US" sz="900" b="0" i="0" u="none" strike="noStrike">
                          <a:solidFill>
                            <a:srgbClr val="000000"/>
                          </a:solidFill>
                          <a:effectLst/>
                          <a:latin typeface="Calibri"/>
                        </a:rPr>
                        <a:t>0.82</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6"/>
                  </a:ext>
                </a:extLst>
              </a:tr>
              <a:tr h="511446">
                <a:tc>
                  <a:txBody>
                    <a:bodyPr/>
                    <a:lstStyle/>
                    <a:p>
                      <a:pPr algn="l" fontAlgn="b"/>
                      <a:r>
                        <a:rPr lang="en-US" sz="900" b="1" i="0" u="none" strike="noStrike" dirty="0">
                          <a:solidFill>
                            <a:srgbClr val="000000"/>
                          </a:solidFill>
                          <a:effectLst/>
                          <a:latin typeface="Calibri"/>
                        </a:rPr>
                        <a:t>IC-7</a:t>
                      </a:r>
                    </a:p>
                  </a:txBody>
                  <a:tcPr marL="2003" marR="2003" marT="2003"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a:rPr>
                        <a:t>Making information easily accessible for independent use</a:t>
                      </a:r>
                    </a:p>
                  </a:txBody>
                  <a:tcPr marL="2003" marR="2003" marT="2003" marB="0" anchor="b">
                    <a:lnL>
                      <a:noFill/>
                    </a:lnL>
                    <a:lnR>
                      <a:noFill/>
                    </a:lnR>
                    <a:lnT>
                      <a:noFill/>
                    </a:lnT>
                    <a:lnB>
                      <a:noFill/>
                    </a:lnB>
                  </a:tcPr>
                </a:tc>
                <a:tc>
                  <a:txBody>
                    <a:bodyPr/>
                    <a:lstStyle/>
                    <a:p>
                      <a:pPr algn="r" fontAlgn="b"/>
                      <a:endParaRPr lang="en-US" sz="900" b="0" i="0" u="none" strike="noStrike">
                        <a:solidFill>
                          <a:srgbClr val="000000"/>
                        </a:solidFill>
                        <a:effectLst/>
                        <a:latin typeface="Calibri"/>
                      </a:endParaRPr>
                    </a:p>
                  </a:txBody>
                  <a:tcPr marL="2003" marR="2003" marT="200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D6BC"/>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900" b="0" i="0" u="none" strike="noStrike">
                          <a:solidFill>
                            <a:srgbClr val="000000"/>
                          </a:solidFill>
                          <a:effectLst/>
                          <a:latin typeface="Calibri"/>
                        </a:rPr>
                        <a:t>0.18</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CBCB"/>
                    </a:solidFill>
                  </a:tcPr>
                </a:tc>
                <a:tc>
                  <a:txBody>
                    <a:bodyPr/>
                    <a:lstStyle/>
                    <a:p>
                      <a:pPr algn="r" fontAlgn="b"/>
                      <a:r>
                        <a:rPr lang="en-US" sz="900" b="0" i="0" u="none" strike="noStrike">
                          <a:solidFill>
                            <a:srgbClr val="000000"/>
                          </a:solidFill>
                          <a:effectLst/>
                          <a:latin typeface="Calibri"/>
                        </a:rPr>
                        <a:t>0.46</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AFCF"/>
                    </a:solidFill>
                  </a:tcPr>
                </a:tc>
                <a:tc>
                  <a:txBody>
                    <a:bodyPr/>
                    <a:lstStyle/>
                    <a:p>
                      <a:pPr algn="r" fontAlgn="b"/>
                      <a:r>
                        <a:rPr lang="en-US" sz="900" b="0" i="0" u="none" strike="noStrike">
                          <a:solidFill>
                            <a:srgbClr val="000000"/>
                          </a:solidFill>
                          <a:effectLst/>
                          <a:latin typeface="Calibri"/>
                        </a:rPr>
                        <a:t>0.51</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C2E6"/>
                    </a:solidFill>
                  </a:tcPr>
                </a:tc>
                <a:tc>
                  <a:txBody>
                    <a:bodyPr/>
                    <a:lstStyle/>
                    <a:p>
                      <a:pPr algn="r" fontAlgn="b"/>
                      <a:r>
                        <a:rPr lang="en-US" sz="900" b="0" i="0" u="none" strike="noStrike">
                          <a:solidFill>
                            <a:srgbClr val="000000"/>
                          </a:solidFill>
                          <a:effectLst/>
                          <a:latin typeface="Calibri"/>
                        </a:rPr>
                        <a:t>0.57</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AC8C"/>
                    </a:solidFill>
                  </a:tcPr>
                </a:tc>
                <a:tc>
                  <a:txBody>
                    <a:bodyPr/>
                    <a:lstStyle/>
                    <a:p>
                      <a:pPr algn="r" fontAlgn="b"/>
                      <a:r>
                        <a:rPr lang="en-US" sz="900" b="0" i="0" u="none" strike="noStrike">
                          <a:solidFill>
                            <a:srgbClr val="000000"/>
                          </a:solidFill>
                          <a:effectLst/>
                          <a:latin typeface="Calibri"/>
                        </a:rPr>
                        <a:t>0.67</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6AB"/>
                    </a:solidFill>
                  </a:tcPr>
                </a:tc>
                <a:tc>
                  <a:txBody>
                    <a:bodyPr/>
                    <a:lstStyle/>
                    <a:p>
                      <a:pPr algn="r" fontAlgn="b"/>
                      <a:r>
                        <a:rPr lang="en-US" sz="900" b="0" i="0" u="none" strike="noStrike">
                          <a:solidFill>
                            <a:srgbClr val="000000"/>
                          </a:solidFill>
                          <a:effectLst/>
                          <a:latin typeface="Calibri"/>
                        </a:rPr>
                        <a:t>0.70</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900" b="0" i="0" u="none" strike="noStrike">
                          <a:solidFill>
                            <a:srgbClr val="000000"/>
                          </a:solidFill>
                          <a:effectLst/>
                          <a:latin typeface="Calibri"/>
                        </a:rPr>
                        <a:t>0.78</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D6BC"/>
                    </a:solidFill>
                  </a:tcPr>
                </a:tc>
                <a:tc>
                  <a:txBody>
                    <a:bodyPr/>
                    <a:lstStyle/>
                    <a:p>
                      <a:pPr algn="r" fontAlgn="b"/>
                      <a:r>
                        <a:rPr lang="en-US" sz="900" b="0" i="0" u="none" strike="noStrike">
                          <a:solidFill>
                            <a:srgbClr val="000000"/>
                          </a:solidFill>
                          <a:effectLst/>
                          <a:latin typeface="Calibri"/>
                        </a:rPr>
                        <a:t>0.85</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7"/>
                  </a:ext>
                </a:extLst>
              </a:tr>
              <a:tr h="511446">
                <a:tc>
                  <a:txBody>
                    <a:bodyPr/>
                    <a:lstStyle/>
                    <a:p>
                      <a:pPr algn="l" fontAlgn="b"/>
                      <a:r>
                        <a:rPr lang="en-US" sz="900" b="1" i="0" u="none" strike="noStrike" dirty="0">
                          <a:solidFill>
                            <a:srgbClr val="000000"/>
                          </a:solidFill>
                          <a:effectLst/>
                          <a:latin typeface="Calibri"/>
                        </a:rPr>
                        <a:t>IC-8</a:t>
                      </a:r>
                    </a:p>
                  </a:txBody>
                  <a:tcPr marL="2003" marR="2003" marT="2003" marB="0" anchor="b">
                    <a:lnL>
                      <a:noFill/>
                    </a:lnL>
                    <a:lnR>
                      <a:noFill/>
                    </a:lnR>
                    <a:lnT>
                      <a:noFill/>
                    </a:lnT>
                    <a:lnB>
                      <a:noFill/>
                    </a:lnB>
                  </a:tcPr>
                </a:tc>
                <a:tc>
                  <a:txBody>
                    <a:bodyPr/>
                    <a:lstStyle/>
                    <a:p>
                      <a:pPr algn="l" fontAlgn="b"/>
                      <a:r>
                        <a:rPr lang="en-US" sz="900" b="0" i="0" u="none" strike="noStrike">
                          <a:solidFill>
                            <a:srgbClr val="000000"/>
                          </a:solidFill>
                          <a:effectLst/>
                          <a:latin typeface="Calibri"/>
                        </a:rPr>
                        <a:t>Print and/or electronic journal collections I require for my work</a:t>
                      </a:r>
                    </a:p>
                  </a:txBody>
                  <a:tcPr marL="2003" marR="2003" marT="2003" marB="0" anchor="b">
                    <a:lnL>
                      <a:noFill/>
                    </a:lnL>
                    <a:lnR>
                      <a:noFill/>
                    </a:lnR>
                    <a:lnT>
                      <a:noFill/>
                    </a:lnT>
                    <a:lnB>
                      <a:noFill/>
                    </a:lnB>
                  </a:tcPr>
                </a:tc>
                <a:tc>
                  <a:txBody>
                    <a:bodyPr/>
                    <a:lstStyle/>
                    <a:p>
                      <a:pPr algn="r" fontAlgn="b"/>
                      <a:endParaRPr lang="en-US" sz="900" b="0" i="0" u="none" strike="noStrike">
                        <a:solidFill>
                          <a:srgbClr val="000000"/>
                        </a:solidFill>
                        <a:effectLst/>
                        <a:latin typeface="Calibri"/>
                      </a:endParaRPr>
                    </a:p>
                  </a:txBody>
                  <a:tcPr marL="2003" marR="2003" marT="200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l" fontAlgn="b"/>
                      <a:r>
                        <a:rPr lang="en-US" sz="900" b="0" i="0" u="none" strike="noStrike" dirty="0">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900" b="0" i="0" u="none" strike="noStrike" dirty="0">
                          <a:solidFill>
                            <a:srgbClr val="000000"/>
                          </a:solidFill>
                          <a:effectLst/>
                          <a:latin typeface="Calibri"/>
                        </a:rPr>
                        <a:t>0.02</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CBCB"/>
                    </a:solidFill>
                  </a:tcPr>
                </a:tc>
                <a:tc>
                  <a:txBody>
                    <a:bodyPr/>
                    <a:lstStyle/>
                    <a:p>
                      <a:pPr algn="r" fontAlgn="b"/>
                      <a:r>
                        <a:rPr lang="en-US" sz="900" b="0" i="0" u="none" strike="noStrike">
                          <a:solidFill>
                            <a:srgbClr val="000000"/>
                          </a:solidFill>
                          <a:effectLst/>
                          <a:latin typeface="Calibri"/>
                        </a:rPr>
                        <a:t>0.41</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C2E6"/>
                    </a:solidFill>
                  </a:tcPr>
                </a:tc>
                <a:tc>
                  <a:txBody>
                    <a:bodyPr/>
                    <a:lstStyle/>
                    <a:p>
                      <a:pPr algn="r" fontAlgn="b"/>
                      <a:r>
                        <a:rPr lang="en-US" sz="900" b="0" i="0" u="none" strike="noStrike" dirty="0">
                          <a:solidFill>
                            <a:srgbClr val="000000"/>
                          </a:solidFill>
                          <a:effectLst/>
                          <a:latin typeface="Calibri"/>
                        </a:rPr>
                        <a:t>0.44</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900" b="0" i="0" u="none" strike="noStrike" dirty="0">
                          <a:solidFill>
                            <a:srgbClr val="000000"/>
                          </a:solidFill>
                          <a:effectLst/>
                          <a:latin typeface="Calibri"/>
                        </a:rPr>
                        <a:t>0.47</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AFCF"/>
                    </a:solidFill>
                  </a:tcPr>
                </a:tc>
                <a:tc>
                  <a:txBody>
                    <a:bodyPr/>
                    <a:lstStyle/>
                    <a:p>
                      <a:pPr algn="r" fontAlgn="b"/>
                      <a:r>
                        <a:rPr lang="en-US" sz="900" b="0" i="0" u="none" strike="noStrike" dirty="0">
                          <a:solidFill>
                            <a:srgbClr val="000000"/>
                          </a:solidFill>
                          <a:effectLst/>
                          <a:latin typeface="Calibri"/>
                        </a:rPr>
                        <a:t>0.59</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AC8C"/>
                    </a:solidFill>
                  </a:tcPr>
                </a:tc>
                <a:tc>
                  <a:txBody>
                    <a:bodyPr/>
                    <a:lstStyle/>
                    <a:p>
                      <a:pPr algn="r" fontAlgn="b"/>
                      <a:r>
                        <a:rPr lang="en-US" sz="900" b="0" i="0" u="none" strike="noStrike" dirty="0">
                          <a:solidFill>
                            <a:srgbClr val="000000"/>
                          </a:solidFill>
                          <a:effectLst/>
                          <a:latin typeface="Calibri"/>
                        </a:rPr>
                        <a:t>0.65</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D6BC"/>
                    </a:solidFill>
                  </a:tcPr>
                </a:tc>
                <a:tc>
                  <a:txBody>
                    <a:bodyPr/>
                    <a:lstStyle/>
                    <a:p>
                      <a:pPr algn="r" fontAlgn="b"/>
                      <a:r>
                        <a:rPr lang="en-US" sz="900" b="0" i="0" u="none" strike="noStrike">
                          <a:solidFill>
                            <a:srgbClr val="000000"/>
                          </a:solidFill>
                          <a:effectLst/>
                          <a:latin typeface="Calibri"/>
                        </a:rPr>
                        <a:t>0.69</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6AB"/>
                    </a:solidFill>
                  </a:tcPr>
                </a:tc>
                <a:tc>
                  <a:txBody>
                    <a:bodyPr/>
                    <a:lstStyle/>
                    <a:p>
                      <a:pPr algn="r" fontAlgn="b"/>
                      <a:r>
                        <a:rPr lang="en-US" sz="900" b="0" i="0" u="none" strike="noStrike" dirty="0">
                          <a:solidFill>
                            <a:srgbClr val="000000"/>
                          </a:solidFill>
                          <a:effectLst/>
                          <a:latin typeface="Calibri"/>
                        </a:rPr>
                        <a:t>0.80</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dirty="0">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8"/>
                  </a:ext>
                </a:extLst>
              </a:tr>
            </a:tbl>
          </a:graphicData>
        </a:graphic>
      </p:graphicFrame>
      <p:graphicFrame>
        <p:nvGraphicFramePr>
          <p:cNvPr id="4" name="Table 3"/>
          <p:cNvGraphicFramePr>
            <a:graphicFrameLocks noGrp="1"/>
          </p:cNvGraphicFramePr>
          <p:nvPr>
            <p:extLst/>
          </p:nvPr>
        </p:nvGraphicFramePr>
        <p:xfrm>
          <a:off x="1143000" y="6324600"/>
          <a:ext cx="6807200" cy="390525"/>
        </p:xfrm>
        <a:graphic>
          <a:graphicData uri="http://schemas.openxmlformats.org/drawingml/2006/table">
            <a:tbl>
              <a:tblPr/>
              <a:tblGrid>
                <a:gridCol w="850900">
                  <a:extLst>
                    <a:ext uri="{9D8B030D-6E8A-4147-A177-3AD203B41FA5}">
                      <a16:colId xmlns:a16="http://schemas.microsoft.com/office/drawing/2014/main" val="20000"/>
                    </a:ext>
                  </a:extLst>
                </a:gridCol>
                <a:gridCol w="850900">
                  <a:extLst>
                    <a:ext uri="{9D8B030D-6E8A-4147-A177-3AD203B41FA5}">
                      <a16:colId xmlns:a16="http://schemas.microsoft.com/office/drawing/2014/main" val="20001"/>
                    </a:ext>
                  </a:extLst>
                </a:gridCol>
                <a:gridCol w="850900">
                  <a:extLst>
                    <a:ext uri="{9D8B030D-6E8A-4147-A177-3AD203B41FA5}">
                      <a16:colId xmlns:a16="http://schemas.microsoft.com/office/drawing/2014/main" val="20002"/>
                    </a:ext>
                  </a:extLst>
                </a:gridCol>
                <a:gridCol w="850900">
                  <a:extLst>
                    <a:ext uri="{9D8B030D-6E8A-4147-A177-3AD203B41FA5}">
                      <a16:colId xmlns:a16="http://schemas.microsoft.com/office/drawing/2014/main" val="20003"/>
                    </a:ext>
                  </a:extLst>
                </a:gridCol>
                <a:gridCol w="850900">
                  <a:extLst>
                    <a:ext uri="{9D8B030D-6E8A-4147-A177-3AD203B41FA5}">
                      <a16:colId xmlns:a16="http://schemas.microsoft.com/office/drawing/2014/main" val="20004"/>
                    </a:ext>
                  </a:extLst>
                </a:gridCol>
                <a:gridCol w="850900">
                  <a:extLst>
                    <a:ext uri="{9D8B030D-6E8A-4147-A177-3AD203B41FA5}">
                      <a16:colId xmlns:a16="http://schemas.microsoft.com/office/drawing/2014/main" val="20005"/>
                    </a:ext>
                  </a:extLst>
                </a:gridCol>
                <a:gridCol w="850900">
                  <a:extLst>
                    <a:ext uri="{9D8B030D-6E8A-4147-A177-3AD203B41FA5}">
                      <a16:colId xmlns:a16="http://schemas.microsoft.com/office/drawing/2014/main" val="20006"/>
                    </a:ext>
                  </a:extLst>
                </a:gridCol>
                <a:gridCol w="850900">
                  <a:extLst>
                    <a:ext uri="{9D8B030D-6E8A-4147-A177-3AD203B41FA5}">
                      <a16:colId xmlns:a16="http://schemas.microsoft.com/office/drawing/2014/main" val="20007"/>
                    </a:ext>
                  </a:extLst>
                </a:gridCol>
              </a:tblGrid>
              <a:tr h="390525">
                <a:tc>
                  <a:txBody>
                    <a:bodyPr/>
                    <a:lstStyle/>
                    <a:p>
                      <a:pPr algn="ctr" fontAlgn="b"/>
                      <a:r>
                        <a:rPr lang="en-US" sz="1200" b="1" i="0" u="none" strike="noStrike" dirty="0">
                          <a:solidFill>
                            <a:srgbClr val="000000"/>
                          </a:solidFill>
                          <a:effectLst/>
                          <a:latin typeface="Calibri"/>
                        </a:rPr>
                        <a:t>Texas State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100" b="1" i="0" u="none" strike="noStrike" dirty="0">
                          <a:solidFill>
                            <a:srgbClr val="000000"/>
                          </a:solidFill>
                          <a:effectLst/>
                          <a:latin typeface="Calibri"/>
                        </a:rPr>
                        <a:t>Florida State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ctr" fontAlgn="b"/>
                      <a:r>
                        <a:rPr lang="en-US" sz="1100" b="1" i="0" u="none" strike="noStrike">
                          <a:solidFill>
                            <a:srgbClr val="000000"/>
                          </a:solidFill>
                          <a:effectLst/>
                          <a:latin typeface="Calibri"/>
                        </a:rPr>
                        <a:t>James Madison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D6BC"/>
                    </a:solidFill>
                  </a:tcPr>
                </a:tc>
                <a:tc>
                  <a:txBody>
                    <a:bodyPr/>
                    <a:lstStyle/>
                    <a:p>
                      <a:pPr algn="ctr" fontAlgn="b"/>
                      <a:r>
                        <a:rPr lang="en-US" sz="1100" b="1" i="0" u="none" strike="noStrike">
                          <a:solidFill>
                            <a:srgbClr val="000000"/>
                          </a:solidFill>
                          <a:effectLst/>
                          <a:latin typeface="Calibri"/>
                        </a:rPr>
                        <a:t>UTD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AC8C"/>
                    </a:solidFill>
                  </a:tcPr>
                </a:tc>
                <a:tc>
                  <a:txBody>
                    <a:bodyPr/>
                    <a:lstStyle/>
                    <a:p>
                      <a:pPr algn="ctr" fontAlgn="b"/>
                      <a:r>
                        <a:rPr lang="en-US" sz="1100" b="1" i="0" u="none" strike="noStrike">
                          <a:solidFill>
                            <a:srgbClr val="000000"/>
                          </a:solidFill>
                          <a:effectLst/>
                          <a:latin typeface="Calibri"/>
                        </a:rPr>
                        <a:t>UTSA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6AB"/>
                    </a:solidFill>
                  </a:tcPr>
                </a:tc>
                <a:tc>
                  <a:txBody>
                    <a:bodyPr/>
                    <a:lstStyle/>
                    <a:p>
                      <a:pPr algn="ctr" fontAlgn="b"/>
                      <a:r>
                        <a:rPr lang="en-US" sz="1100" b="1" i="0" u="none" strike="noStrike">
                          <a:solidFill>
                            <a:srgbClr val="000000"/>
                          </a:solidFill>
                          <a:effectLst/>
                          <a:latin typeface="Calibri"/>
                        </a:rPr>
                        <a:t>U of Houston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AFCF"/>
                    </a:solidFill>
                  </a:tcPr>
                </a:tc>
                <a:tc>
                  <a:txBody>
                    <a:bodyPr/>
                    <a:lstStyle/>
                    <a:p>
                      <a:pPr algn="ctr" fontAlgn="b"/>
                      <a:r>
                        <a:rPr lang="en-US" sz="1100" b="1" i="0" u="none" strike="noStrike">
                          <a:solidFill>
                            <a:srgbClr val="000000"/>
                          </a:solidFill>
                          <a:effectLst/>
                          <a:latin typeface="Calibri"/>
                        </a:rPr>
                        <a:t>Univ Mass-Amherst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C2E6"/>
                    </a:solidFill>
                  </a:tcPr>
                </a:tc>
                <a:tc>
                  <a:txBody>
                    <a:bodyPr/>
                    <a:lstStyle/>
                    <a:p>
                      <a:pPr algn="ctr" fontAlgn="b"/>
                      <a:r>
                        <a:rPr lang="en-US" sz="1100" b="1" i="0" u="none" strike="noStrike" dirty="0">
                          <a:solidFill>
                            <a:srgbClr val="000000"/>
                          </a:solidFill>
                          <a:effectLst/>
                          <a:latin typeface="Calibri"/>
                        </a:rPr>
                        <a:t>Portland State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CBCB"/>
                    </a:solidFill>
                  </a:tcPr>
                </a:tc>
                <a:extLst>
                  <a:ext uri="{0D108BD9-81ED-4DB2-BD59-A6C34878D82A}">
                    <a16:rowId xmlns:a16="http://schemas.microsoft.com/office/drawing/2014/main" val="10000"/>
                  </a:ext>
                </a:extLst>
              </a:tr>
            </a:tbl>
          </a:graphicData>
        </a:graphic>
      </p:graphicFrame>
      <p:sp>
        <p:nvSpPr>
          <p:cNvPr id="6" name="TextBox 5"/>
          <p:cNvSpPr txBox="1"/>
          <p:nvPr/>
        </p:nvSpPr>
        <p:spPr>
          <a:xfrm>
            <a:off x="4267200" y="5977128"/>
            <a:ext cx="568489" cy="369332"/>
          </a:xfrm>
          <a:prstGeom prst="rect">
            <a:avLst/>
          </a:prstGeom>
          <a:noFill/>
        </p:spPr>
        <p:txBody>
          <a:bodyPr wrap="none" rtlCol="0">
            <a:spAutoFit/>
          </a:bodyPr>
          <a:lstStyle/>
          <a:p>
            <a:r>
              <a:rPr lang="en-US" dirty="0" smtClean="0"/>
              <a:t>Low</a:t>
            </a:r>
            <a:endParaRPr lang="en-US" dirty="0"/>
          </a:p>
        </p:txBody>
      </p:sp>
      <p:sp>
        <p:nvSpPr>
          <p:cNvPr id="7" name="TextBox 6"/>
          <p:cNvSpPr txBox="1"/>
          <p:nvPr/>
        </p:nvSpPr>
        <p:spPr>
          <a:xfrm>
            <a:off x="7772400" y="5978914"/>
            <a:ext cx="612668" cy="369332"/>
          </a:xfrm>
          <a:prstGeom prst="rect">
            <a:avLst/>
          </a:prstGeom>
          <a:noFill/>
        </p:spPr>
        <p:txBody>
          <a:bodyPr wrap="none" rtlCol="0">
            <a:spAutoFit/>
          </a:bodyPr>
          <a:lstStyle/>
          <a:p>
            <a:r>
              <a:rPr lang="en-US" dirty="0" smtClean="0"/>
              <a:t>High</a:t>
            </a:r>
            <a:endParaRPr lang="en-US" dirty="0"/>
          </a:p>
        </p:txBody>
      </p:sp>
      <p:cxnSp>
        <p:nvCxnSpPr>
          <p:cNvPr id="8" name="Straight Arrow Connector 7"/>
          <p:cNvCxnSpPr/>
          <p:nvPr/>
        </p:nvCxnSpPr>
        <p:spPr>
          <a:xfrm>
            <a:off x="4724400" y="6004560"/>
            <a:ext cx="3276600" cy="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245352" y="2133600"/>
            <a:ext cx="457200" cy="3048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896356" y="2667000"/>
            <a:ext cx="457200" cy="3048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905500" y="3243072"/>
            <a:ext cx="457200" cy="3048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181600" y="3581400"/>
            <a:ext cx="457200" cy="3048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05400" y="4648200"/>
            <a:ext cx="457200" cy="3048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919216" y="4038600"/>
            <a:ext cx="457200" cy="3048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562600" y="5635752"/>
            <a:ext cx="457200" cy="3048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629400" y="5160264"/>
            <a:ext cx="457200" cy="3048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0503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Information Control on </a:t>
            </a:r>
            <a:r>
              <a:rPr lang="en-US" dirty="0" err="1" smtClean="0"/>
              <a:t>LibQUAL</a:t>
            </a:r>
            <a:r>
              <a:rPr lang="en-US" dirty="0" smtClean="0"/>
              <a:t> is One of Three Core Item Survey Sections</a:t>
            </a:r>
            <a:endParaRPr lang="en-US" dirty="0"/>
          </a:p>
        </p:txBody>
      </p:sp>
      <p:sp>
        <p:nvSpPr>
          <p:cNvPr id="3" name="Content Placeholder 2"/>
          <p:cNvSpPr>
            <a:spLocks noGrp="1"/>
          </p:cNvSpPr>
          <p:nvPr>
            <p:ph idx="1"/>
          </p:nvPr>
        </p:nvSpPr>
        <p:spPr>
          <a:xfrm>
            <a:off x="457200" y="1905000"/>
            <a:ext cx="6019800" cy="4525963"/>
          </a:xfrm>
        </p:spPr>
        <p:txBody>
          <a:bodyPr/>
          <a:lstStyle/>
          <a:p>
            <a:pPr marL="0" indent="0">
              <a:buNone/>
            </a:pPr>
            <a:r>
              <a:rPr lang="en-US" b="1" dirty="0" err="1" smtClean="0"/>
              <a:t>LibQUAL</a:t>
            </a:r>
            <a:r>
              <a:rPr lang="en-US" b="1" dirty="0" smtClean="0"/>
              <a:t> Lite Survey: 22 Questions</a:t>
            </a:r>
            <a:br>
              <a:rPr lang="en-US" b="1" dirty="0" smtClean="0"/>
            </a:br>
            <a:endParaRPr lang="en-US" b="1" dirty="0" smtClean="0"/>
          </a:p>
          <a:p>
            <a:pPr marL="0" indent="0">
              <a:buNone/>
            </a:pPr>
            <a:r>
              <a:rPr lang="en-US" sz="2800" b="1" dirty="0" smtClean="0"/>
              <a:t>1) AS-1-9</a:t>
            </a:r>
            <a:r>
              <a:rPr lang="en-US" sz="2800" dirty="0" smtClean="0"/>
              <a:t>: Affect of Service (9)</a:t>
            </a:r>
            <a:br>
              <a:rPr lang="en-US" sz="2800" dirty="0" smtClean="0"/>
            </a:br>
            <a:endParaRPr lang="en-US" sz="2800" dirty="0" smtClean="0"/>
          </a:p>
          <a:p>
            <a:pPr marL="0" indent="0">
              <a:buNone/>
            </a:pPr>
            <a:r>
              <a:rPr lang="en-US" b="1" dirty="0" smtClean="0">
                <a:solidFill>
                  <a:srgbClr val="FF0000"/>
                </a:solidFill>
              </a:rPr>
              <a:t>2) IC-1-8</a:t>
            </a:r>
            <a:r>
              <a:rPr lang="en-US" dirty="0" smtClean="0">
                <a:solidFill>
                  <a:srgbClr val="FF0000"/>
                </a:solidFill>
              </a:rPr>
              <a:t>:  Information Control </a:t>
            </a:r>
          </a:p>
          <a:p>
            <a:pPr marL="0" indent="0">
              <a:buNone/>
            </a:pPr>
            <a:r>
              <a:rPr lang="en-US" dirty="0">
                <a:solidFill>
                  <a:srgbClr val="FF0000"/>
                </a:solidFill>
              </a:rPr>
              <a:t> </a:t>
            </a:r>
            <a:r>
              <a:rPr lang="en-US" dirty="0" smtClean="0">
                <a:solidFill>
                  <a:srgbClr val="FF0000"/>
                </a:solidFill>
              </a:rPr>
              <a:t>                 (8 Questions)</a:t>
            </a:r>
            <a:br>
              <a:rPr lang="en-US" dirty="0" smtClean="0">
                <a:solidFill>
                  <a:srgbClr val="FF0000"/>
                </a:solidFill>
              </a:rPr>
            </a:br>
            <a:endParaRPr lang="en-US" dirty="0" smtClean="0">
              <a:solidFill>
                <a:srgbClr val="FF0000"/>
              </a:solidFill>
            </a:endParaRPr>
          </a:p>
          <a:p>
            <a:pPr marL="0" indent="0">
              <a:buNone/>
            </a:pPr>
            <a:r>
              <a:rPr lang="en-US" sz="2400" b="1" dirty="0" smtClean="0"/>
              <a:t>3) LP-1-5</a:t>
            </a:r>
            <a:r>
              <a:rPr lang="en-US" sz="2400" dirty="0" smtClean="0"/>
              <a:t>: Library as Place (5)</a:t>
            </a: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4966" y="1676400"/>
            <a:ext cx="154305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2" descr="Image result for electronic resourc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lectronic resourc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lectronic resourc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4" descr="Image result for electronic resources"/>
          <p:cNvSpPr>
            <a:spLocks noChangeAspect="1" noChangeArrowheads="1"/>
          </p:cNvSpPr>
          <p:nvPr/>
        </p:nvSpPr>
        <p:spPr bwMode="auto">
          <a:xfrm rot="17277418">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6" descr="Image result for electronic resource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a:blip r:embed="rId3"/>
          <a:stretch>
            <a:fillRect/>
          </a:stretch>
        </p:blipFill>
        <p:spPr>
          <a:xfrm>
            <a:off x="5791200" y="4193921"/>
            <a:ext cx="3219450" cy="1419225"/>
          </a:xfrm>
          <a:prstGeom prst="rect">
            <a:avLst/>
          </a:prstGeom>
        </p:spPr>
      </p:pic>
    </p:spTree>
    <p:extLst>
      <p:ext uri="{BB962C8B-B14F-4D97-AF65-F5344CB8AC3E}">
        <p14:creationId xmlns:p14="http://schemas.microsoft.com/office/powerpoint/2010/main" val="6622625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Peer Comparison: Information Control</a:t>
            </a:r>
            <a:endParaRPr lang="en-US" dirty="0"/>
          </a:p>
        </p:txBody>
      </p:sp>
      <p:graphicFrame>
        <p:nvGraphicFramePr>
          <p:cNvPr id="5" name="Table 4"/>
          <p:cNvGraphicFramePr>
            <a:graphicFrameLocks noGrp="1"/>
          </p:cNvGraphicFramePr>
          <p:nvPr>
            <p:extLst/>
          </p:nvPr>
        </p:nvGraphicFramePr>
        <p:xfrm>
          <a:off x="1219200" y="1524000"/>
          <a:ext cx="6258724" cy="3986980"/>
        </p:xfrm>
        <a:graphic>
          <a:graphicData uri="http://schemas.openxmlformats.org/drawingml/2006/table">
            <a:tbl>
              <a:tblPr/>
              <a:tblGrid>
                <a:gridCol w="304800">
                  <a:extLst>
                    <a:ext uri="{9D8B030D-6E8A-4147-A177-3AD203B41FA5}">
                      <a16:colId xmlns:a16="http://schemas.microsoft.com/office/drawing/2014/main" val="20000"/>
                    </a:ext>
                  </a:extLst>
                </a:gridCol>
                <a:gridCol w="3401227">
                  <a:extLst>
                    <a:ext uri="{9D8B030D-6E8A-4147-A177-3AD203B41FA5}">
                      <a16:colId xmlns:a16="http://schemas.microsoft.com/office/drawing/2014/main" val="20001"/>
                    </a:ext>
                  </a:extLst>
                </a:gridCol>
                <a:gridCol w="29406">
                  <a:extLst>
                    <a:ext uri="{9D8B030D-6E8A-4147-A177-3AD203B41FA5}">
                      <a16:colId xmlns:a16="http://schemas.microsoft.com/office/drawing/2014/main" val="20002"/>
                    </a:ext>
                  </a:extLst>
                </a:gridCol>
                <a:gridCol w="55125">
                  <a:extLst>
                    <a:ext uri="{9D8B030D-6E8A-4147-A177-3AD203B41FA5}">
                      <a16:colId xmlns:a16="http://schemas.microsoft.com/office/drawing/2014/main" val="20003"/>
                    </a:ext>
                  </a:extLst>
                </a:gridCol>
                <a:gridCol w="48687">
                  <a:extLst>
                    <a:ext uri="{9D8B030D-6E8A-4147-A177-3AD203B41FA5}">
                      <a16:colId xmlns:a16="http://schemas.microsoft.com/office/drawing/2014/main" val="20004"/>
                    </a:ext>
                  </a:extLst>
                </a:gridCol>
                <a:gridCol w="296349">
                  <a:extLst>
                    <a:ext uri="{9D8B030D-6E8A-4147-A177-3AD203B41FA5}">
                      <a16:colId xmlns:a16="http://schemas.microsoft.com/office/drawing/2014/main" val="20005"/>
                    </a:ext>
                  </a:extLst>
                </a:gridCol>
                <a:gridCol w="296349">
                  <a:extLst>
                    <a:ext uri="{9D8B030D-6E8A-4147-A177-3AD203B41FA5}">
                      <a16:colId xmlns:a16="http://schemas.microsoft.com/office/drawing/2014/main" val="20006"/>
                    </a:ext>
                  </a:extLst>
                </a:gridCol>
                <a:gridCol w="296349">
                  <a:extLst>
                    <a:ext uri="{9D8B030D-6E8A-4147-A177-3AD203B41FA5}">
                      <a16:colId xmlns:a16="http://schemas.microsoft.com/office/drawing/2014/main" val="20007"/>
                    </a:ext>
                  </a:extLst>
                </a:gridCol>
                <a:gridCol w="296349">
                  <a:extLst>
                    <a:ext uri="{9D8B030D-6E8A-4147-A177-3AD203B41FA5}">
                      <a16:colId xmlns:a16="http://schemas.microsoft.com/office/drawing/2014/main" val="20008"/>
                    </a:ext>
                  </a:extLst>
                </a:gridCol>
                <a:gridCol w="296349">
                  <a:extLst>
                    <a:ext uri="{9D8B030D-6E8A-4147-A177-3AD203B41FA5}">
                      <a16:colId xmlns:a16="http://schemas.microsoft.com/office/drawing/2014/main" val="20009"/>
                    </a:ext>
                  </a:extLst>
                </a:gridCol>
                <a:gridCol w="296349">
                  <a:extLst>
                    <a:ext uri="{9D8B030D-6E8A-4147-A177-3AD203B41FA5}">
                      <a16:colId xmlns:a16="http://schemas.microsoft.com/office/drawing/2014/main" val="20010"/>
                    </a:ext>
                  </a:extLst>
                </a:gridCol>
                <a:gridCol w="296349">
                  <a:extLst>
                    <a:ext uri="{9D8B030D-6E8A-4147-A177-3AD203B41FA5}">
                      <a16:colId xmlns:a16="http://schemas.microsoft.com/office/drawing/2014/main" val="20011"/>
                    </a:ext>
                  </a:extLst>
                </a:gridCol>
                <a:gridCol w="296349">
                  <a:extLst>
                    <a:ext uri="{9D8B030D-6E8A-4147-A177-3AD203B41FA5}">
                      <a16:colId xmlns:a16="http://schemas.microsoft.com/office/drawing/2014/main" val="20012"/>
                    </a:ext>
                  </a:extLst>
                </a:gridCol>
                <a:gridCol w="48687">
                  <a:extLst>
                    <a:ext uri="{9D8B030D-6E8A-4147-A177-3AD203B41FA5}">
                      <a16:colId xmlns:a16="http://schemas.microsoft.com/office/drawing/2014/main" val="20013"/>
                    </a:ext>
                  </a:extLst>
                </a:gridCol>
              </a:tblGrid>
              <a:tr h="454196">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smtClean="0">
                          <a:solidFill>
                            <a:srgbClr val="000000"/>
                          </a:solidFill>
                          <a:effectLst/>
                          <a:latin typeface="+mn-lt"/>
                        </a:rPr>
                        <a:t>INFORMATION CONTROL</a:t>
                      </a:r>
                    </a:p>
                    <a:p>
                      <a:pPr algn="l" fontAlgn="b"/>
                      <a:endParaRPr lang="en-US" sz="900" b="0" i="0" u="none" strike="noStrike" dirty="0">
                        <a:solidFill>
                          <a:srgbClr val="000000"/>
                        </a:solidFill>
                        <a:effectLst/>
                        <a:latin typeface="Calibri"/>
                      </a:endParaRPr>
                    </a:p>
                  </a:txBody>
                  <a:tcPr marL="2003" marR="2003" marT="2003" marB="0" anchor="b">
                    <a:lnL>
                      <a:noFill/>
                    </a:lnL>
                    <a:lnR>
                      <a:noFill/>
                    </a:lnR>
                    <a:lnT>
                      <a:noFill/>
                    </a:lnT>
                    <a:lnB>
                      <a:noFill/>
                    </a:lnB>
                  </a:tcPr>
                </a:tc>
                <a:tc hMerge="1">
                  <a:txBody>
                    <a:bodyPr/>
                    <a:lstStyle/>
                    <a:p>
                      <a:pPr algn="l" fontAlgn="b"/>
                      <a:endParaRPr lang="en-US" sz="900" b="0" i="0" u="none" strike="noStrike" dirty="0">
                        <a:solidFill>
                          <a:srgbClr val="000000"/>
                        </a:solidFill>
                        <a:effectLst/>
                        <a:latin typeface="Calibri"/>
                      </a:endParaRPr>
                    </a:p>
                  </a:txBody>
                  <a:tcPr marL="2003" marR="2003" marT="2003" marB="0" anchor="b">
                    <a:lnL>
                      <a:noFill/>
                    </a:lnL>
                    <a:lnR>
                      <a:noFill/>
                    </a:lnR>
                    <a:lnT>
                      <a:noFill/>
                    </a:lnT>
                    <a:lnB>
                      <a:noFill/>
                    </a:lnB>
                  </a:tcPr>
                </a:tc>
                <a:tc>
                  <a:txBody>
                    <a:bodyPr/>
                    <a:lstStyle/>
                    <a:p>
                      <a:pPr algn="r" fontAlgn="b"/>
                      <a:endParaRPr lang="en-US" sz="900" b="0" i="0" u="none" strike="noStrike" dirty="0">
                        <a:solidFill>
                          <a:srgbClr val="000000"/>
                        </a:solidFill>
                        <a:effectLst/>
                        <a:latin typeface="Calibri"/>
                      </a:endParaRPr>
                    </a:p>
                  </a:txBody>
                  <a:tcPr marL="2003" marR="2003" marT="200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D6BC"/>
                    </a:solidFill>
                  </a:tcPr>
                </a:tc>
                <a:tc>
                  <a:txBody>
                    <a:bodyPr/>
                    <a:lstStyle/>
                    <a:p>
                      <a:pPr algn="l" fontAlgn="b"/>
                      <a:endParaRPr lang="en-US" sz="900" b="0" i="0" u="none" strike="noStrike">
                        <a:solidFill>
                          <a:srgbClr val="000000"/>
                        </a:solidFill>
                        <a:effectLst/>
                        <a:latin typeface="Calibri"/>
                      </a:endParaRP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endParaRPr lang="en-US" sz="900" b="0" i="0" u="none" strike="noStrike">
                        <a:solidFill>
                          <a:srgbClr val="000000"/>
                        </a:solidFill>
                        <a:effectLst/>
                        <a:latin typeface="Calibri"/>
                      </a:endParaRP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8">
                  <a:txBody>
                    <a:bodyPr/>
                    <a:lstStyle/>
                    <a:p>
                      <a:pPr algn="ctr" fontAlgn="b"/>
                      <a:r>
                        <a:rPr lang="en-US" sz="2000" b="0" i="0" u="none" strike="noStrike" dirty="0" smtClean="0">
                          <a:solidFill>
                            <a:srgbClr val="000000"/>
                          </a:solidFill>
                          <a:effectLst/>
                          <a:latin typeface="+mn-lt"/>
                        </a:rPr>
                        <a:t>Superiority Mean</a:t>
                      </a:r>
                      <a:endParaRPr lang="en-US" sz="2000" b="0" i="0" u="none" strike="noStrike" dirty="0">
                        <a:solidFill>
                          <a:srgbClr val="000000"/>
                        </a:solidFill>
                        <a:effectLst/>
                        <a:latin typeface="Calibri"/>
                      </a:endParaRPr>
                    </a:p>
                  </a:txBody>
                  <a:tcPr marL="2003" marR="2003" marT="20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D6BC"/>
                    </a:solidFill>
                  </a:tcPr>
                </a:tc>
                <a:tc hMerge="1">
                  <a:txBody>
                    <a:bodyPr/>
                    <a:lstStyle/>
                    <a:p>
                      <a:pPr algn="r" fontAlgn="b"/>
                      <a:endParaRPr lang="en-US" sz="900" b="0" i="0" u="none" strike="noStrike" dirty="0">
                        <a:solidFill>
                          <a:srgbClr val="000000"/>
                        </a:solidFill>
                        <a:effectLst/>
                        <a:latin typeface="Calibri"/>
                      </a:endParaRP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CBCB"/>
                    </a:solidFill>
                  </a:tcPr>
                </a:tc>
                <a:tc hMerge="1">
                  <a:txBody>
                    <a:bodyPr/>
                    <a:lstStyle/>
                    <a:p>
                      <a:pPr algn="r" fontAlgn="b"/>
                      <a:endParaRPr lang="en-US" sz="900" b="0" i="0" u="none" strike="noStrike" dirty="0">
                        <a:solidFill>
                          <a:srgbClr val="000000"/>
                        </a:solidFill>
                        <a:effectLst/>
                        <a:latin typeface="Calibri"/>
                      </a:endParaRP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pPr algn="r" fontAlgn="b"/>
                      <a:endParaRPr lang="en-US" sz="900" b="0" i="0" u="none" strike="noStrike" dirty="0">
                        <a:solidFill>
                          <a:srgbClr val="000000"/>
                        </a:solidFill>
                        <a:effectLst/>
                        <a:latin typeface="Calibri"/>
                      </a:endParaRP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AFCF"/>
                    </a:solidFill>
                  </a:tcPr>
                </a:tc>
                <a:tc hMerge="1">
                  <a:txBody>
                    <a:bodyPr/>
                    <a:lstStyle/>
                    <a:p>
                      <a:pPr algn="r" fontAlgn="b"/>
                      <a:endParaRPr lang="en-US" sz="900" b="0" i="0" u="none" strike="noStrike" dirty="0">
                        <a:solidFill>
                          <a:srgbClr val="000000"/>
                        </a:solidFill>
                        <a:effectLst/>
                        <a:latin typeface="Calibri"/>
                      </a:endParaRP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hMerge="1">
                  <a:txBody>
                    <a:bodyPr/>
                    <a:lstStyle/>
                    <a:p>
                      <a:pPr algn="r" fontAlgn="b"/>
                      <a:endParaRPr lang="en-US" sz="900" b="0" i="0" u="none" strike="noStrike" dirty="0">
                        <a:solidFill>
                          <a:srgbClr val="000000"/>
                        </a:solidFill>
                        <a:effectLst/>
                        <a:latin typeface="Calibri"/>
                      </a:endParaRP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C2E6"/>
                    </a:solidFill>
                  </a:tcPr>
                </a:tc>
                <a:tc hMerge="1">
                  <a:txBody>
                    <a:bodyPr/>
                    <a:lstStyle/>
                    <a:p>
                      <a:pPr algn="r" fontAlgn="b"/>
                      <a:endParaRPr lang="en-US" sz="900" b="0" i="0" u="none" strike="noStrike" dirty="0">
                        <a:solidFill>
                          <a:srgbClr val="000000"/>
                        </a:solidFill>
                        <a:effectLst/>
                        <a:latin typeface="Calibri"/>
                      </a:endParaRP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AC8C"/>
                    </a:solidFill>
                  </a:tcPr>
                </a:tc>
                <a:tc hMerge="1">
                  <a:txBody>
                    <a:bodyPr/>
                    <a:lstStyle/>
                    <a:p>
                      <a:pPr algn="r" fontAlgn="b"/>
                      <a:endParaRPr lang="en-US" sz="900" b="0" i="0" u="none" strike="noStrike" dirty="0">
                        <a:solidFill>
                          <a:srgbClr val="000000"/>
                        </a:solidFill>
                        <a:effectLst/>
                        <a:latin typeface="Calibri"/>
                      </a:endParaRP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6AB"/>
                    </a:solidFill>
                  </a:tcPr>
                </a:tc>
                <a:tc>
                  <a:txBody>
                    <a:bodyPr/>
                    <a:lstStyle/>
                    <a:p>
                      <a:pPr algn="l" fontAlgn="b"/>
                      <a:endParaRPr lang="en-US" sz="900" b="0" i="0" u="none" strike="noStrike" dirty="0">
                        <a:solidFill>
                          <a:srgbClr val="000000"/>
                        </a:solidFill>
                        <a:effectLst/>
                        <a:latin typeface="Calibri"/>
                      </a:endParaRP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454196">
                <a:tc>
                  <a:txBody>
                    <a:bodyPr/>
                    <a:lstStyle/>
                    <a:p>
                      <a:pPr algn="l" fontAlgn="b"/>
                      <a:r>
                        <a:rPr lang="en-US" sz="1100" b="1" i="0" u="none" strike="noStrike" dirty="0">
                          <a:solidFill>
                            <a:srgbClr val="000000"/>
                          </a:solidFill>
                          <a:effectLst/>
                          <a:latin typeface="Calibri"/>
                        </a:rPr>
                        <a:t>IC-1</a:t>
                      </a:r>
                    </a:p>
                  </a:txBody>
                  <a:tcPr marL="2003" marR="2003" marT="2003"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a:rPr>
                        <a:t>Making electronic resources accessible from my home or office</a:t>
                      </a:r>
                    </a:p>
                  </a:txBody>
                  <a:tcPr marL="2003" marR="2003" marT="2003" marB="0" anchor="b">
                    <a:lnL>
                      <a:noFill/>
                    </a:lnL>
                    <a:lnR>
                      <a:noFill/>
                    </a:lnR>
                    <a:lnT>
                      <a:noFill/>
                    </a:lnT>
                    <a:lnB>
                      <a:noFill/>
                    </a:lnB>
                  </a:tcPr>
                </a:tc>
                <a:tc>
                  <a:txBody>
                    <a:bodyPr/>
                    <a:lstStyle/>
                    <a:p>
                      <a:pPr algn="r" fontAlgn="b"/>
                      <a:endParaRPr lang="en-US" sz="900" b="0" i="0" u="none" strike="noStrike" dirty="0">
                        <a:solidFill>
                          <a:srgbClr val="000000"/>
                        </a:solidFill>
                        <a:effectLst/>
                        <a:latin typeface="Calibri"/>
                      </a:endParaRPr>
                    </a:p>
                  </a:txBody>
                  <a:tcPr marL="2003" marR="2003" marT="200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D6BC"/>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900" b="0" i="0" u="none" strike="noStrike">
                          <a:solidFill>
                            <a:srgbClr val="000000"/>
                          </a:solidFill>
                          <a:effectLst/>
                          <a:latin typeface="Calibri"/>
                        </a:rPr>
                        <a:t>-1.40</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D6BC"/>
                    </a:solidFill>
                  </a:tcPr>
                </a:tc>
                <a:tc>
                  <a:txBody>
                    <a:bodyPr/>
                    <a:lstStyle/>
                    <a:p>
                      <a:pPr algn="r" fontAlgn="b"/>
                      <a:r>
                        <a:rPr lang="en-US" sz="900" b="0" i="0" u="none" strike="noStrike">
                          <a:solidFill>
                            <a:srgbClr val="000000"/>
                          </a:solidFill>
                          <a:effectLst/>
                          <a:latin typeface="Calibri"/>
                        </a:rPr>
                        <a:t>-1.08</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CBCB"/>
                    </a:solidFill>
                  </a:tcPr>
                </a:tc>
                <a:tc>
                  <a:txBody>
                    <a:bodyPr/>
                    <a:lstStyle/>
                    <a:p>
                      <a:pPr algn="r" fontAlgn="b"/>
                      <a:r>
                        <a:rPr lang="en-US" sz="900" b="0" i="0" u="none" strike="noStrike" dirty="0">
                          <a:solidFill>
                            <a:srgbClr val="000000"/>
                          </a:solidFill>
                          <a:effectLst/>
                          <a:latin typeface="Calibri"/>
                        </a:rPr>
                        <a:t>-0.85</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900" b="0" i="0" u="none" strike="noStrike">
                          <a:solidFill>
                            <a:srgbClr val="000000"/>
                          </a:solidFill>
                          <a:effectLst/>
                          <a:latin typeface="Calibri"/>
                        </a:rPr>
                        <a:t>-0.80</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AFCF"/>
                    </a:solidFill>
                  </a:tcPr>
                </a:tc>
                <a:tc>
                  <a:txBody>
                    <a:bodyPr/>
                    <a:lstStyle/>
                    <a:p>
                      <a:pPr algn="r" fontAlgn="b"/>
                      <a:r>
                        <a:rPr lang="en-US" sz="900" b="0" i="0" u="none" strike="noStrike">
                          <a:solidFill>
                            <a:srgbClr val="000000"/>
                          </a:solidFill>
                          <a:effectLst/>
                          <a:latin typeface="Calibri"/>
                        </a:rPr>
                        <a:t>-0.74</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r" fontAlgn="b"/>
                      <a:r>
                        <a:rPr lang="en-US" sz="900" b="0" i="0" u="none" strike="noStrike">
                          <a:solidFill>
                            <a:srgbClr val="000000"/>
                          </a:solidFill>
                          <a:effectLst/>
                          <a:latin typeface="Calibri"/>
                        </a:rPr>
                        <a:t>-0.74</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C2E6"/>
                    </a:solidFill>
                  </a:tcPr>
                </a:tc>
                <a:tc>
                  <a:txBody>
                    <a:bodyPr/>
                    <a:lstStyle/>
                    <a:p>
                      <a:pPr algn="r" fontAlgn="b"/>
                      <a:r>
                        <a:rPr lang="en-US" sz="900" b="0" i="0" u="none" strike="noStrike">
                          <a:solidFill>
                            <a:srgbClr val="000000"/>
                          </a:solidFill>
                          <a:effectLst/>
                          <a:latin typeface="Calibri"/>
                        </a:rPr>
                        <a:t>-0.68</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AC8C"/>
                    </a:solidFill>
                  </a:tcPr>
                </a:tc>
                <a:tc>
                  <a:txBody>
                    <a:bodyPr/>
                    <a:lstStyle/>
                    <a:p>
                      <a:pPr algn="r" fontAlgn="b"/>
                      <a:r>
                        <a:rPr lang="en-US" sz="900" b="0" i="0" u="none" strike="noStrike">
                          <a:solidFill>
                            <a:srgbClr val="000000"/>
                          </a:solidFill>
                          <a:effectLst/>
                          <a:latin typeface="Calibri"/>
                        </a:rPr>
                        <a:t>-0.59</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6AB"/>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454196">
                <a:tc>
                  <a:txBody>
                    <a:bodyPr/>
                    <a:lstStyle/>
                    <a:p>
                      <a:pPr algn="l" fontAlgn="b"/>
                      <a:r>
                        <a:rPr lang="en-US" sz="1100" b="1" i="0" u="none" strike="noStrike" dirty="0">
                          <a:solidFill>
                            <a:srgbClr val="000000"/>
                          </a:solidFill>
                          <a:effectLst/>
                          <a:latin typeface="Calibri"/>
                        </a:rPr>
                        <a:t>IC-2</a:t>
                      </a:r>
                    </a:p>
                  </a:txBody>
                  <a:tcPr marL="2003" marR="2003" marT="2003"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a:rPr>
                        <a:t>A library Web site enabling me to locate information on my own</a:t>
                      </a:r>
                    </a:p>
                  </a:txBody>
                  <a:tcPr marL="2003" marR="2003" marT="2003" marB="0" anchor="b">
                    <a:lnL>
                      <a:noFill/>
                    </a:lnL>
                    <a:lnR>
                      <a:noFill/>
                    </a:lnR>
                    <a:lnT>
                      <a:noFill/>
                    </a:lnT>
                    <a:lnB>
                      <a:noFill/>
                    </a:lnB>
                  </a:tcPr>
                </a:tc>
                <a:tc>
                  <a:txBody>
                    <a:bodyPr/>
                    <a:lstStyle/>
                    <a:p>
                      <a:pPr algn="r" fontAlgn="b"/>
                      <a:endParaRPr lang="en-US" sz="900" b="0" i="0" u="none" strike="noStrike" dirty="0">
                        <a:solidFill>
                          <a:srgbClr val="000000"/>
                        </a:solidFill>
                        <a:effectLst/>
                        <a:latin typeface="Calibri"/>
                      </a:endParaRPr>
                    </a:p>
                  </a:txBody>
                  <a:tcPr marL="2003" marR="2003" marT="200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900" b="0" i="0" u="none" strike="noStrike">
                          <a:solidFill>
                            <a:srgbClr val="000000"/>
                          </a:solidFill>
                          <a:effectLst/>
                          <a:latin typeface="Calibri"/>
                        </a:rPr>
                        <a:t>-1.06</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D6BC"/>
                    </a:solidFill>
                  </a:tcPr>
                </a:tc>
                <a:tc>
                  <a:txBody>
                    <a:bodyPr/>
                    <a:lstStyle/>
                    <a:p>
                      <a:pPr algn="r" fontAlgn="b"/>
                      <a:r>
                        <a:rPr lang="en-US" sz="900" b="0" i="0" u="none" strike="noStrike">
                          <a:solidFill>
                            <a:srgbClr val="000000"/>
                          </a:solidFill>
                          <a:effectLst/>
                          <a:latin typeface="Calibri"/>
                        </a:rPr>
                        <a:t>-0.93</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C2E6"/>
                    </a:solidFill>
                  </a:tcPr>
                </a:tc>
                <a:tc>
                  <a:txBody>
                    <a:bodyPr/>
                    <a:lstStyle/>
                    <a:p>
                      <a:pPr algn="r" fontAlgn="b"/>
                      <a:r>
                        <a:rPr lang="en-US" sz="900" b="0" i="0" u="none" strike="noStrike">
                          <a:solidFill>
                            <a:srgbClr val="000000"/>
                          </a:solidFill>
                          <a:effectLst/>
                          <a:latin typeface="Calibri"/>
                        </a:rPr>
                        <a:t>-0.90</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CBCB"/>
                    </a:solidFill>
                  </a:tcPr>
                </a:tc>
                <a:tc>
                  <a:txBody>
                    <a:bodyPr/>
                    <a:lstStyle/>
                    <a:p>
                      <a:pPr algn="r" fontAlgn="b"/>
                      <a:r>
                        <a:rPr lang="en-US" sz="900" b="0" i="0" u="none" strike="noStrike">
                          <a:solidFill>
                            <a:srgbClr val="000000"/>
                          </a:solidFill>
                          <a:effectLst/>
                          <a:latin typeface="Calibri"/>
                        </a:rPr>
                        <a:t>-0.82</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900" b="0" i="0" u="none" strike="noStrike">
                          <a:solidFill>
                            <a:srgbClr val="000000"/>
                          </a:solidFill>
                          <a:effectLst/>
                          <a:latin typeface="Calibri"/>
                        </a:rPr>
                        <a:t>-0.71</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r" fontAlgn="b"/>
                      <a:r>
                        <a:rPr lang="en-US" sz="900" b="0" i="0" u="none" strike="noStrike">
                          <a:solidFill>
                            <a:srgbClr val="000000"/>
                          </a:solidFill>
                          <a:effectLst/>
                          <a:latin typeface="Calibri"/>
                        </a:rPr>
                        <a:t>-0.67</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AC8C"/>
                    </a:solidFill>
                  </a:tcPr>
                </a:tc>
                <a:tc>
                  <a:txBody>
                    <a:bodyPr/>
                    <a:lstStyle/>
                    <a:p>
                      <a:pPr algn="r" fontAlgn="b"/>
                      <a:r>
                        <a:rPr lang="en-US" sz="900" b="0" i="0" u="none" strike="noStrike">
                          <a:solidFill>
                            <a:srgbClr val="000000"/>
                          </a:solidFill>
                          <a:effectLst/>
                          <a:latin typeface="Calibri"/>
                        </a:rPr>
                        <a:t>-0.67</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AFCF"/>
                    </a:solidFill>
                  </a:tcPr>
                </a:tc>
                <a:tc>
                  <a:txBody>
                    <a:bodyPr/>
                    <a:lstStyle/>
                    <a:p>
                      <a:pPr algn="r" fontAlgn="b"/>
                      <a:r>
                        <a:rPr lang="en-US" sz="900" b="0" i="0" u="none" strike="noStrike">
                          <a:solidFill>
                            <a:srgbClr val="000000"/>
                          </a:solidFill>
                          <a:effectLst/>
                          <a:latin typeface="Calibri"/>
                        </a:rPr>
                        <a:t>-0.47</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6AB"/>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454196">
                <a:tc>
                  <a:txBody>
                    <a:bodyPr/>
                    <a:lstStyle/>
                    <a:p>
                      <a:pPr algn="l" fontAlgn="b"/>
                      <a:r>
                        <a:rPr lang="en-US" sz="1100" b="1" i="0" u="none" strike="noStrike" dirty="0">
                          <a:solidFill>
                            <a:srgbClr val="000000"/>
                          </a:solidFill>
                          <a:effectLst/>
                          <a:latin typeface="Calibri"/>
                        </a:rPr>
                        <a:t>IC-3</a:t>
                      </a:r>
                    </a:p>
                  </a:txBody>
                  <a:tcPr marL="2003" marR="2003" marT="2003"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a:rPr>
                        <a:t>The printed library materials I need for my work</a:t>
                      </a:r>
                    </a:p>
                  </a:txBody>
                  <a:tcPr marL="2003" marR="2003" marT="2003" marB="0" anchor="b">
                    <a:lnL>
                      <a:noFill/>
                    </a:lnL>
                    <a:lnR>
                      <a:noFill/>
                    </a:lnR>
                    <a:lnT>
                      <a:noFill/>
                    </a:lnT>
                    <a:lnB>
                      <a:noFill/>
                    </a:lnB>
                  </a:tcPr>
                </a:tc>
                <a:tc>
                  <a:txBody>
                    <a:bodyPr/>
                    <a:lstStyle/>
                    <a:p>
                      <a:pPr algn="r" fontAlgn="b"/>
                      <a:endParaRPr lang="en-US" sz="900" b="0" i="0" u="none" strike="noStrike">
                        <a:solidFill>
                          <a:srgbClr val="000000"/>
                        </a:solidFill>
                        <a:effectLst/>
                        <a:latin typeface="Calibri"/>
                      </a:endParaRPr>
                    </a:p>
                  </a:txBody>
                  <a:tcPr marL="2003" marR="2003" marT="200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900" b="0" i="0" u="none" strike="noStrike">
                          <a:solidFill>
                            <a:srgbClr val="000000"/>
                          </a:solidFill>
                          <a:effectLst/>
                          <a:latin typeface="Calibri"/>
                        </a:rPr>
                        <a:t>-0.99</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CBCB"/>
                    </a:solidFill>
                  </a:tcPr>
                </a:tc>
                <a:tc>
                  <a:txBody>
                    <a:bodyPr/>
                    <a:lstStyle/>
                    <a:p>
                      <a:pPr algn="r" fontAlgn="b"/>
                      <a:r>
                        <a:rPr lang="en-US" sz="900" b="0" i="0" u="none" strike="noStrike">
                          <a:solidFill>
                            <a:srgbClr val="000000"/>
                          </a:solidFill>
                          <a:effectLst/>
                          <a:latin typeface="Calibri"/>
                        </a:rPr>
                        <a:t>-0.64</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C2E6"/>
                    </a:solidFill>
                  </a:tcPr>
                </a:tc>
                <a:tc>
                  <a:txBody>
                    <a:bodyPr/>
                    <a:lstStyle/>
                    <a:p>
                      <a:pPr algn="r" fontAlgn="b"/>
                      <a:r>
                        <a:rPr lang="en-US" sz="900" b="0" i="0" u="none" strike="noStrike">
                          <a:solidFill>
                            <a:srgbClr val="000000"/>
                          </a:solidFill>
                          <a:effectLst/>
                          <a:latin typeface="Calibri"/>
                        </a:rPr>
                        <a:t>-0.54</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AFCF"/>
                    </a:solidFill>
                  </a:tcPr>
                </a:tc>
                <a:tc>
                  <a:txBody>
                    <a:bodyPr/>
                    <a:lstStyle/>
                    <a:p>
                      <a:pPr algn="r" fontAlgn="b"/>
                      <a:r>
                        <a:rPr lang="en-US" sz="900" b="0" i="0" u="none" strike="noStrike">
                          <a:solidFill>
                            <a:srgbClr val="000000"/>
                          </a:solidFill>
                          <a:effectLst/>
                          <a:latin typeface="Calibri"/>
                        </a:rPr>
                        <a:t>-0.50</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AC8C"/>
                    </a:solidFill>
                  </a:tcPr>
                </a:tc>
                <a:tc>
                  <a:txBody>
                    <a:bodyPr/>
                    <a:lstStyle/>
                    <a:p>
                      <a:pPr algn="r" fontAlgn="b"/>
                      <a:r>
                        <a:rPr lang="en-US" sz="900" b="0" i="0" u="none" strike="noStrike">
                          <a:solidFill>
                            <a:srgbClr val="000000"/>
                          </a:solidFill>
                          <a:effectLst/>
                          <a:latin typeface="Calibri"/>
                        </a:rPr>
                        <a:t>-0.48</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900" b="0" i="0" u="none" strike="noStrike">
                          <a:solidFill>
                            <a:srgbClr val="000000"/>
                          </a:solidFill>
                          <a:effectLst/>
                          <a:latin typeface="Calibri"/>
                        </a:rPr>
                        <a:t>-0.48</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D6BC"/>
                    </a:solidFill>
                  </a:tcPr>
                </a:tc>
                <a:tc>
                  <a:txBody>
                    <a:bodyPr/>
                    <a:lstStyle/>
                    <a:p>
                      <a:pPr algn="r" fontAlgn="b"/>
                      <a:r>
                        <a:rPr lang="en-US" sz="900" b="0" i="0" u="none" strike="noStrike">
                          <a:solidFill>
                            <a:srgbClr val="000000"/>
                          </a:solidFill>
                          <a:effectLst/>
                          <a:latin typeface="Calibri"/>
                        </a:rPr>
                        <a:t>-0.44</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r" fontAlgn="b"/>
                      <a:r>
                        <a:rPr lang="en-US" sz="900" b="0" i="0" u="none" strike="noStrike">
                          <a:solidFill>
                            <a:srgbClr val="000000"/>
                          </a:solidFill>
                          <a:effectLst/>
                          <a:latin typeface="Calibri"/>
                        </a:rPr>
                        <a:t>-0.25</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6AB"/>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353412">
                <a:tc>
                  <a:txBody>
                    <a:bodyPr/>
                    <a:lstStyle/>
                    <a:p>
                      <a:pPr algn="l" fontAlgn="b"/>
                      <a:r>
                        <a:rPr lang="en-US" sz="1100" b="1" i="0" u="none" strike="noStrike" dirty="0">
                          <a:solidFill>
                            <a:srgbClr val="000000"/>
                          </a:solidFill>
                          <a:effectLst/>
                          <a:latin typeface="Calibri"/>
                        </a:rPr>
                        <a:t>IC-4</a:t>
                      </a:r>
                    </a:p>
                  </a:txBody>
                  <a:tcPr marL="2003" marR="2003" marT="2003"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a:rPr>
                        <a:t>The electronic information resources I need</a:t>
                      </a:r>
                    </a:p>
                  </a:txBody>
                  <a:tcPr marL="2003" marR="2003" marT="2003" marB="0" anchor="b">
                    <a:lnL>
                      <a:noFill/>
                    </a:lnL>
                    <a:lnR>
                      <a:noFill/>
                    </a:lnR>
                    <a:lnT>
                      <a:noFill/>
                    </a:lnT>
                    <a:lnB>
                      <a:noFill/>
                    </a:lnB>
                  </a:tcPr>
                </a:tc>
                <a:tc>
                  <a:txBody>
                    <a:bodyPr/>
                    <a:lstStyle/>
                    <a:p>
                      <a:pPr algn="r" fontAlgn="b"/>
                      <a:endParaRPr lang="en-US" sz="900" b="0" i="0" u="none" strike="noStrike">
                        <a:solidFill>
                          <a:srgbClr val="000000"/>
                        </a:solidFill>
                        <a:effectLst/>
                        <a:latin typeface="Calibri"/>
                      </a:endParaRPr>
                    </a:p>
                  </a:txBody>
                  <a:tcPr marL="2003" marR="2003" marT="200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900" b="0" i="0" u="none" strike="noStrike">
                          <a:solidFill>
                            <a:srgbClr val="000000"/>
                          </a:solidFill>
                          <a:effectLst/>
                          <a:latin typeface="Calibri"/>
                        </a:rPr>
                        <a:t>-0.79</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CBCB"/>
                    </a:solidFill>
                  </a:tcPr>
                </a:tc>
                <a:tc>
                  <a:txBody>
                    <a:bodyPr/>
                    <a:lstStyle/>
                    <a:p>
                      <a:pPr algn="r" fontAlgn="b"/>
                      <a:r>
                        <a:rPr lang="en-US" sz="900" b="0" i="0" u="none" strike="noStrike">
                          <a:solidFill>
                            <a:srgbClr val="000000"/>
                          </a:solidFill>
                          <a:effectLst/>
                          <a:latin typeface="Calibri"/>
                        </a:rPr>
                        <a:t>-0.73</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900" b="0" i="0" u="none" strike="noStrike">
                          <a:solidFill>
                            <a:srgbClr val="000000"/>
                          </a:solidFill>
                          <a:effectLst/>
                          <a:latin typeface="Calibri"/>
                        </a:rPr>
                        <a:t>-0.71</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C2E6"/>
                    </a:solidFill>
                  </a:tcPr>
                </a:tc>
                <a:tc>
                  <a:txBody>
                    <a:bodyPr/>
                    <a:lstStyle/>
                    <a:p>
                      <a:pPr algn="r" fontAlgn="b"/>
                      <a:r>
                        <a:rPr lang="en-US" sz="900" b="0" i="0" u="none" strike="noStrike">
                          <a:solidFill>
                            <a:srgbClr val="000000"/>
                          </a:solidFill>
                          <a:effectLst/>
                          <a:latin typeface="Calibri"/>
                        </a:rPr>
                        <a:t>-0.62</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AFCF"/>
                    </a:solidFill>
                  </a:tcPr>
                </a:tc>
                <a:tc>
                  <a:txBody>
                    <a:bodyPr/>
                    <a:lstStyle/>
                    <a:p>
                      <a:pPr algn="r" fontAlgn="b"/>
                      <a:r>
                        <a:rPr lang="en-US" sz="900" b="0" i="0" u="none" strike="noStrike">
                          <a:solidFill>
                            <a:srgbClr val="000000"/>
                          </a:solidFill>
                          <a:effectLst/>
                          <a:latin typeface="Calibri"/>
                        </a:rPr>
                        <a:t>-0.54</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D6BC"/>
                    </a:solidFill>
                  </a:tcPr>
                </a:tc>
                <a:tc>
                  <a:txBody>
                    <a:bodyPr/>
                    <a:lstStyle/>
                    <a:p>
                      <a:pPr algn="r" fontAlgn="b"/>
                      <a:r>
                        <a:rPr lang="en-US" sz="900" b="0" i="0" u="none" strike="noStrike">
                          <a:solidFill>
                            <a:srgbClr val="000000"/>
                          </a:solidFill>
                          <a:effectLst/>
                          <a:latin typeface="Calibri"/>
                        </a:rPr>
                        <a:t>-0.47</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AC8C"/>
                    </a:solidFill>
                  </a:tcPr>
                </a:tc>
                <a:tc>
                  <a:txBody>
                    <a:bodyPr/>
                    <a:lstStyle/>
                    <a:p>
                      <a:pPr algn="r" fontAlgn="b"/>
                      <a:r>
                        <a:rPr lang="en-US" sz="900" b="0" i="0" u="none" strike="noStrike">
                          <a:solidFill>
                            <a:srgbClr val="000000"/>
                          </a:solidFill>
                          <a:effectLst/>
                          <a:latin typeface="Calibri"/>
                        </a:rPr>
                        <a:t>-0.45</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r" fontAlgn="b"/>
                      <a:r>
                        <a:rPr lang="en-US" sz="900" b="0" i="0" u="none" strike="noStrike">
                          <a:solidFill>
                            <a:srgbClr val="000000"/>
                          </a:solidFill>
                          <a:effectLst/>
                          <a:latin typeface="Calibri"/>
                        </a:rPr>
                        <a:t>-0.35</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6AB"/>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r h="454196">
                <a:tc>
                  <a:txBody>
                    <a:bodyPr/>
                    <a:lstStyle/>
                    <a:p>
                      <a:pPr algn="l" fontAlgn="b"/>
                      <a:r>
                        <a:rPr lang="en-US" sz="1100" b="1" i="0" u="none" strike="noStrike" dirty="0">
                          <a:solidFill>
                            <a:srgbClr val="000000"/>
                          </a:solidFill>
                          <a:effectLst/>
                          <a:latin typeface="Calibri"/>
                        </a:rPr>
                        <a:t>IC-5</a:t>
                      </a:r>
                    </a:p>
                  </a:txBody>
                  <a:tcPr marL="2003" marR="2003" marT="2003"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a:rPr>
                        <a:t>Modern equipment that lets me easily access needed information</a:t>
                      </a:r>
                    </a:p>
                  </a:txBody>
                  <a:tcPr marL="2003" marR="2003" marT="2003" marB="0" anchor="b">
                    <a:lnL>
                      <a:noFill/>
                    </a:lnL>
                    <a:lnR>
                      <a:noFill/>
                    </a:lnR>
                    <a:lnT>
                      <a:noFill/>
                    </a:lnT>
                    <a:lnB>
                      <a:noFill/>
                    </a:lnB>
                  </a:tcPr>
                </a:tc>
                <a:tc>
                  <a:txBody>
                    <a:bodyPr/>
                    <a:lstStyle/>
                    <a:p>
                      <a:pPr algn="r" fontAlgn="b"/>
                      <a:endParaRPr lang="en-US" sz="900" b="0" i="0" u="none" strike="noStrike">
                        <a:solidFill>
                          <a:srgbClr val="000000"/>
                        </a:solidFill>
                        <a:effectLst/>
                        <a:latin typeface="Calibri"/>
                      </a:endParaRPr>
                    </a:p>
                  </a:txBody>
                  <a:tcPr marL="2003" marR="2003" marT="200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CBCB"/>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900" b="0" i="0" u="none" strike="noStrike">
                          <a:solidFill>
                            <a:srgbClr val="000000"/>
                          </a:solidFill>
                          <a:effectLst/>
                          <a:latin typeface="Calibri"/>
                        </a:rPr>
                        <a:t>-0.73</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C2E6"/>
                    </a:solidFill>
                  </a:tcPr>
                </a:tc>
                <a:tc>
                  <a:txBody>
                    <a:bodyPr/>
                    <a:lstStyle/>
                    <a:p>
                      <a:pPr algn="r" fontAlgn="b"/>
                      <a:r>
                        <a:rPr lang="en-US" sz="900" b="0" i="0" u="none" strike="noStrike">
                          <a:solidFill>
                            <a:srgbClr val="000000"/>
                          </a:solidFill>
                          <a:effectLst/>
                          <a:latin typeface="Calibri"/>
                        </a:rPr>
                        <a:t>-0.72</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AC8C"/>
                    </a:solidFill>
                  </a:tcPr>
                </a:tc>
                <a:tc>
                  <a:txBody>
                    <a:bodyPr/>
                    <a:lstStyle/>
                    <a:p>
                      <a:pPr algn="r" fontAlgn="b"/>
                      <a:r>
                        <a:rPr lang="en-US" sz="900" b="0" i="0" u="none" strike="noStrike">
                          <a:solidFill>
                            <a:srgbClr val="000000"/>
                          </a:solidFill>
                          <a:effectLst/>
                          <a:latin typeface="Calibri"/>
                        </a:rPr>
                        <a:t>-0.70</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CBCB"/>
                    </a:solidFill>
                  </a:tcPr>
                </a:tc>
                <a:tc>
                  <a:txBody>
                    <a:bodyPr/>
                    <a:lstStyle/>
                    <a:p>
                      <a:pPr algn="r" fontAlgn="b"/>
                      <a:r>
                        <a:rPr lang="en-US" sz="900" b="0" i="0" u="none" strike="noStrike">
                          <a:solidFill>
                            <a:srgbClr val="000000"/>
                          </a:solidFill>
                          <a:effectLst/>
                          <a:latin typeface="Calibri"/>
                        </a:rPr>
                        <a:t>-0.66</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AFCF"/>
                    </a:solidFill>
                  </a:tcPr>
                </a:tc>
                <a:tc>
                  <a:txBody>
                    <a:bodyPr/>
                    <a:lstStyle/>
                    <a:p>
                      <a:pPr algn="r" fontAlgn="b"/>
                      <a:r>
                        <a:rPr lang="en-US" sz="900" b="0" i="0" u="none" strike="noStrike">
                          <a:solidFill>
                            <a:srgbClr val="000000"/>
                          </a:solidFill>
                          <a:effectLst/>
                          <a:latin typeface="Calibri"/>
                        </a:rPr>
                        <a:t>-0.64</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900" b="0" i="0" u="none" strike="noStrike">
                          <a:solidFill>
                            <a:srgbClr val="000000"/>
                          </a:solidFill>
                          <a:effectLst/>
                          <a:latin typeface="Calibri"/>
                        </a:rPr>
                        <a:t>-0.59</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D6BC"/>
                    </a:solidFill>
                  </a:tcPr>
                </a:tc>
                <a:tc>
                  <a:txBody>
                    <a:bodyPr/>
                    <a:lstStyle/>
                    <a:p>
                      <a:pPr algn="r" fontAlgn="b"/>
                      <a:r>
                        <a:rPr lang="en-US" sz="900" b="0" i="0" u="none" strike="noStrike">
                          <a:solidFill>
                            <a:srgbClr val="000000"/>
                          </a:solidFill>
                          <a:effectLst/>
                          <a:latin typeface="Calibri"/>
                        </a:rPr>
                        <a:t>-0.49</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r" fontAlgn="b"/>
                      <a:r>
                        <a:rPr lang="en-US" sz="900" b="0" i="0" u="none" strike="noStrike">
                          <a:solidFill>
                            <a:srgbClr val="000000"/>
                          </a:solidFill>
                          <a:effectLst/>
                          <a:latin typeface="Calibri"/>
                        </a:rPr>
                        <a:t>-0.39</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6AB"/>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r h="454196">
                <a:tc>
                  <a:txBody>
                    <a:bodyPr/>
                    <a:lstStyle/>
                    <a:p>
                      <a:pPr algn="l" fontAlgn="b"/>
                      <a:r>
                        <a:rPr lang="en-US" sz="1100" b="1" i="0" u="none" strike="noStrike" dirty="0">
                          <a:solidFill>
                            <a:srgbClr val="000000"/>
                          </a:solidFill>
                          <a:effectLst/>
                          <a:latin typeface="Calibri"/>
                        </a:rPr>
                        <a:t>IC-6</a:t>
                      </a:r>
                    </a:p>
                  </a:txBody>
                  <a:tcPr marL="2003" marR="2003" marT="2003"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a:rPr>
                        <a:t>Easy-to-use access tools that allow me to find things on my own</a:t>
                      </a:r>
                    </a:p>
                  </a:txBody>
                  <a:tcPr marL="2003" marR="2003" marT="2003" marB="0" anchor="b">
                    <a:lnL>
                      <a:noFill/>
                    </a:lnL>
                    <a:lnR>
                      <a:noFill/>
                    </a:lnR>
                    <a:lnT>
                      <a:noFill/>
                    </a:lnT>
                    <a:lnB>
                      <a:noFill/>
                    </a:lnB>
                  </a:tcPr>
                </a:tc>
                <a:tc>
                  <a:txBody>
                    <a:bodyPr/>
                    <a:lstStyle/>
                    <a:p>
                      <a:pPr algn="r" fontAlgn="b"/>
                      <a:endParaRPr lang="en-US" sz="900" b="0" i="0" u="none" strike="noStrike">
                        <a:solidFill>
                          <a:srgbClr val="000000"/>
                        </a:solidFill>
                        <a:effectLst/>
                        <a:latin typeface="Calibri"/>
                      </a:endParaRPr>
                    </a:p>
                  </a:txBody>
                  <a:tcPr marL="2003" marR="2003" marT="200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900" b="0" i="0" u="none" strike="noStrike">
                          <a:solidFill>
                            <a:srgbClr val="000000"/>
                          </a:solidFill>
                          <a:effectLst/>
                          <a:latin typeface="Calibri"/>
                        </a:rPr>
                        <a:t>-1.15</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CBCB"/>
                    </a:solidFill>
                  </a:tcPr>
                </a:tc>
                <a:tc>
                  <a:txBody>
                    <a:bodyPr/>
                    <a:lstStyle/>
                    <a:p>
                      <a:pPr algn="r" fontAlgn="b"/>
                      <a:r>
                        <a:rPr lang="en-US" sz="900" b="0" i="0" u="none" strike="noStrike">
                          <a:solidFill>
                            <a:srgbClr val="000000"/>
                          </a:solidFill>
                          <a:effectLst/>
                          <a:latin typeface="Calibri"/>
                        </a:rPr>
                        <a:t>-0.93</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900" b="0" i="0" u="none" strike="noStrike">
                          <a:solidFill>
                            <a:srgbClr val="000000"/>
                          </a:solidFill>
                          <a:effectLst/>
                          <a:latin typeface="Calibri"/>
                        </a:rPr>
                        <a:t>-0.84</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D6BC"/>
                    </a:solidFill>
                  </a:tcPr>
                </a:tc>
                <a:tc>
                  <a:txBody>
                    <a:bodyPr/>
                    <a:lstStyle/>
                    <a:p>
                      <a:pPr algn="r" fontAlgn="b"/>
                      <a:r>
                        <a:rPr lang="en-US" sz="900" b="0" i="0" u="none" strike="noStrike">
                          <a:solidFill>
                            <a:srgbClr val="000000"/>
                          </a:solidFill>
                          <a:effectLst/>
                          <a:latin typeface="Calibri"/>
                        </a:rPr>
                        <a:t>-0.73</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C2E6"/>
                    </a:solidFill>
                  </a:tcPr>
                </a:tc>
                <a:tc>
                  <a:txBody>
                    <a:bodyPr/>
                    <a:lstStyle/>
                    <a:p>
                      <a:pPr algn="r" fontAlgn="b"/>
                      <a:r>
                        <a:rPr lang="en-US" sz="900" b="0" i="0" u="none" strike="noStrike">
                          <a:solidFill>
                            <a:srgbClr val="000000"/>
                          </a:solidFill>
                          <a:effectLst/>
                          <a:latin typeface="Calibri"/>
                        </a:rPr>
                        <a:t>-0.70</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r" fontAlgn="b"/>
                      <a:r>
                        <a:rPr lang="en-US" sz="900" b="0" i="0" u="none" strike="noStrike">
                          <a:solidFill>
                            <a:srgbClr val="000000"/>
                          </a:solidFill>
                          <a:effectLst/>
                          <a:latin typeface="Calibri"/>
                        </a:rPr>
                        <a:t>-0.68</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AFCF"/>
                    </a:solidFill>
                  </a:tcPr>
                </a:tc>
                <a:tc>
                  <a:txBody>
                    <a:bodyPr/>
                    <a:lstStyle/>
                    <a:p>
                      <a:pPr algn="r" fontAlgn="b"/>
                      <a:r>
                        <a:rPr lang="en-US" sz="900" b="0" i="0" u="none" strike="noStrike">
                          <a:solidFill>
                            <a:srgbClr val="000000"/>
                          </a:solidFill>
                          <a:effectLst/>
                          <a:latin typeface="Calibri"/>
                        </a:rPr>
                        <a:t>-0.67</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AC8C"/>
                    </a:solidFill>
                  </a:tcPr>
                </a:tc>
                <a:tc>
                  <a:txBody>
                    <a:bodyPr/>
                    <a:lstStyle/>
                    <a:p>
                      <a:pPr algn="r" fontAlgn="b"/>
                      <a:r>
                        <a:rPr lang="en-US" sz="900" b="0" i="0" u="none" strike="noStrike">
                          <a:solidFill>
                            <a:srgbClr val="000000"/>
                          </a:solidFill>
                          <a:effectLst/>
                          <a:latin typeface="Calibri"/>
                        </a:rPr>
                        <a:t>-0.45</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6AB"/>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6"/>
                  </a:ext>
                </a:extLst>
              </a:tr>
              <a:tr h="454196">
                <a:tc>
                  <a:txBody>
                    <a:bodyPr/>
                    <a:lstStyle/>
                    <a:p>
                      <a:pPr algn="l" fontAlgn="b"/>
                      <a:r>
                        <a:rPr lang="en-US" sz="1100" b="1" i="0" u="none" strike="noStrike" dirty="0">
                          <a:solidFill>
                            <a:srgbClr val="000000"/>
                          </a:solidFill>
                          <a:effectLst/>
                          <a:latin typeface="Calibri"/>
                        </a:rPr>
                        <a:t>IC-7</a:t>
                      </a:r>
                    </a:p>
                  </a:txBody>
                  <a:tcPr marL="2003" marR="2003" marT="2003" marB="0" anchor="b">
                    <a:lnL>
                      <a:noFill/>
                    </a:lnL>
                    <a:lnR>
                      <a:noFill/>
                    </a:lnR>
                    <a:lnT>
                      <a:noFill/>
                    </a:lnT>
                    <a:lnB>
                      <a:noFill/>
                    </a:lnB>
                  </a:tcPr>
                </a:tc>
                <a:tc>
                  <a:txBody>
                    <a:bodyPr/>
                    <a:lstStyle/>
                    <a:p>
                      <a:pPr algn="l" fontAlgn="b"/>
                      <a:r>
                        <a:rPr lang="en-US" sz="900" b="0" i="0" u="none" strike="noStrike">
                          <a:solidFill>
                            <a:srgbClr val="000000"/>
                          </a:solidFill>
                          <a:effectLst/>
                          <a:latin typeface="Calibri"/>
                        </a:rPr>
                        <a:t>Making information easily accessible for independent use</a:t>
                      </a:r>
                    </a:p>
                  </a:txBody>
                  <a:tcPr marL="2003" marR="2003" marT="2003" marB="0" anchor="b">
                    <a:lnL>
                      <a:noFill/>
                    </a:lnL>
                    <a:lnR>
                      <a:noFill/>
                    </a:lnR>
                    <a:lnT>
                      <a:noFill/>
                    </a:lnT>
                    <a:lnB>
                      <a:noFill/>
                    </a:lnB>
                  </a:tcPr>
                </a:tc>
                <a:tc>
                  <a:txBody>
                    <a:bodyPr/>
                    <a:lstStyle/>
                    <a:p>
                      <a:pPr algn="r" fontAlgn="b"/>
                      <a:endParaRPr lang="en-US" sz="900" b="0" i="0" u="none" strike="noStrike">
                        <a:solidFill>
                          <a:srgbClr val="000000"/>
                        </a:solidFill>
                        <a:effectLst/>
                        <a:latin typeface="Calibri"/>
                      </a:endParaRPr>
                    </a:p>
                  </a:txBody>
                  <a:tcPr marL="2003" marR="2003" marT="200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D6BC"/>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900" b="0" i="0" u="none" strike="noStrike">
                          <a:solidFill>
                            <a:srgbClr val="000000"/>
                          </a:solidFill>
                          <a:effectLst/>
                          <a:latin typeface="Calibri"/>
                        </a:rPr>
                        <a:t>-0.96</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CBCB"/>
                    </a:solidFill>
                  </a:tcPr>
                </a:tc>
                <a:tc>
                  <a:txBody>
                    <a:bodyPr/>
                    <a:lstStyle/>
                    <a:p>
                      <a:pPr algn="r" fontAlgn="b"/>
                      <a:r>
                        <a:rPr lang="en-US" sz="900" b="0" i="0" u="none" strike="noStrike">
                          <a:solidFill>
                            <a:srgbClr val="000000"/>
                          </a:solidFill>
                          <a:effectLst/>
                          <a:latin typeface="Calibri"/>
                        </a:rPr>
                        <a:t>-0.78</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C2E6"/>
                    </a:solidFill>
                  </a:tcPr>
                </a:tc>
                <a:tc>
                  <a:txBody>
                    <a:bodyPr/>
                    <a:lstStyle/>
                    <a:p>
                      <a:pPr algn="r" fontAlgn="b"/>
                      <a:r>
                        <a:rPr lang="en-US" sz="900" b="0" i="0" u="none" strike="noStrike">
                          <a:solidFill>
                            <a:srgbClr val="000000"/>
                          </a:solidFill>
                          <a:effectLst/>
                          <a:latin typeface="Calibri"/>
                        </a:rPr>
                        <a:t>-0.70</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900" b="0" i="0" u="none" strike="noStrike">
                          <a:solidFill>
                            <a:srgbClr val="000000"/>
                          </a:solidFill>
                          <a:effectLst/>
                          <a:latin typeface="Calibri"/>
                        </a:rPr>
                        <a:t>-0.69</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D6BC"/>
                    </a:solidFill>
                  </a:tcPr>
                </a:tc>
                <a:tc>
                  <a:txBody>
                    <a:bodyPr/>
                    <a:lstStyle/>
                    <a:p>
                      <a:pPr algn="r" fontAlgn="b"/>
                      <a:r>
                        <a:rPr lang="en-US" sz="900" b="0" i="0" u="none" strike="noStrike">
                          <a:solidFill>
                            <a:srgbClr val="000000"/>
                          </a:solidFill>
                          <a:effectLst/>
                          <a:latin typeface="Calibri"/>
                        </a:rPr>
                        <a:t>-0.61</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AFCF"/>
                    </a:solidFill>
                  </a:tcPr>
                </a:tc>
                <a:tc>
                  <a:txBody>
                    <a:bodyPr/>
                    <a:lstStyle/>
                    <a:p>
                      <a:pPr algn="r" fontAlgn="b"/>
                      <a:r>
                        <a:rPr lang="en-US" sz="900" b="0" i="0" u="none" strike="noStrike">
                          <a:solidFill>
                            <a:srgbClr val="000000"/>
                          </a:solidFill>
                          <a:effectLst/>
                          <a:latin typeface="Calibri"/>
                        </a:rPr>
                        <a:t>-0.57</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r" fontAlgn="b"/>
                      <a:r>
                        <a:rPr lang="en-US" sz="900" b="0" i="0" u="none" strike="noStrike">
                          <a:solidFill>
                            <a:srgbClr val="000000"/>
                          </a:solidFill>
                          <a:effectLst/>
                          <a:latin typeface="Calibri"/>
                        </a:rPr>
                        <a:t>-0.51</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AC8C"/>
                    </a:solidFill>
                  </a:tcPr>
                </a:tc>
                <a:tc>
                  <a:txBody>
                    <a:bodyPr/>
                    <a:lstStyle/>
                    <a:p>
                      <a:pPr algn="r" fontAlgn="b"/>
                      <a:r>
                        <a:rPr lang="en-US" sz="900" b="0" i="0" u="none" strike="noStrike">
                          <a:solidFill>
                            <a:srgbClr val="000000"/>
                          </a:solidFill>
                          <a:effectLst/>
                          <a:latin typeface="Calibri"/>
                        </a:rPr>
                        <a:t>-0.41</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6AB"/>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7"/>
                  </a:ext>
                </a:extLst>
              </a:tr>
              <a:tr h="454196">
                <a:tc>
                  <a:txBody>
                    <a:bodyPr/>
                    <a:lstStyle/>
                    <a:p>
                      <a:pPr algn="l" fontAlgn="b"/>
                      <a:r>
                        <a:rPr lang="en-US" sz="1100" b="1" i="0" u="none" strike="noStrike" dirty="0">
                          <a:solidFill>
                            <a:srgbClr val="000000"/>
                          </a:solidFill>
                          <a:effectLst/>
                          <a:latin typeface="Calibri"/>
                        </a:rPr>
                        <a:t>IC-8</a:t>
                      </a:r>
                    </a:p>
                  </a:txBody>
                  <a:tcPr marL="2003" marR="2003" marT="2003" marB="0" anchor="b">
                    <a:lnL>
                      <a:noFill/>
                    </a:lnL>
                    <a:lnR>
                      <a:noFill/>
                    </a:lnR>
                    <a:lnT>
                      <a:noFill/>
                    </a:lnT>
                    <a:lnB>
                      <a:noFill/>
                    </a:lnB>
                  </a:tcPr>
                </a:tc>
                <a:tc>
                  <a:txBody>
                    <a:bodyPr/>
                    <a:lstStyle/>
                    <a:p>
                      <a:pPr algn="l" fontAlgn="b"/>
                      <a:r>
                        <a:rPr lang="en-US" sz="900" b="0" i="0" u="none" strike="noStrike">
                          <a:solidFill>
                            <a:srgbClr val="000000"/>
                          </a:solidFill>
                          <a:effectLst/>
                          <a:latin typeface="Calibri"/>
                        </a:rPr>
                        <a:t>Print and/or electronic journal collections I require for my work</a:t>
                      </a:r>
                    </a:p>
                  </a:txBody>
                  <a:tcPr marL="2003" marR="2003" marT="2003" marB="0" anchor="b">
                    <a:lnL>
                      <a:noFill/>
                    </a:lnL>
                    <a:lnR>
                      <a:noFill/>
                    </a:lnR>
                    <a:lnT>
                      <a:noFill/>
                    </a:lnT>
                    <a:lnB>
                      <a:noFill/>
                    </a:lnB>
                  </a:tcPr>
                </a:tc>
                <a:tc>
                  <a:txBody>
                    <a:bodyPr/>
                    <a:lstStyle/>
                    <a:p>
                      <a:pPr algn="r" fontAlgn="b"/>
                      <a:endParaRPr lang="en-US" sz="900" b="0" i="0" u="none" strike="noStrike">
                        <a:solidFill>
                          <a:srgbClr val="000000"/>
                        </a:solidFill>
                        <a:effectLst/>
                        <a:latin typeface="Calibri"/>
                      </a:endParaRPr>
                    </a:p>
                  </a:txBody>
                  <a:tcPr marL="2003" marR="2003" marT="200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l" fontAlgn="b"/>
                      <a:r>
                        <a:rPr lang="en-US" sz="900" b="0" i="0" u="none" strike="noStrike" dirty="0">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900" b="0" i="0" u="none" strike="noStrike" dirty="0">
                          <a:solidFill>
                            <a:srgbClr val="000000"/>
                          </a:solidFill>
                          <a:effectLst/>
                          <a:latin typeface="Calibri"/>
                        </a:rPr>
                        <a:t>-0.88</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CBCB"/>
                    </a:solidFill>
                  </a:tcPr>
                </a:tc>
                <a:tc>
                  <a:txBody>
                    <a:bodyPr/>
                    <a:lstStyle/>
                    <a:p>
                      <a:pPr algn="r" fontAlgn="b"/>
                      <a:r>
                        <a:rPr lang="en-US" sz="900" b="0" i="0" u="none" strike="noStrike" dirty="0">
                          <a:solidFill>
                            <a:srgbClr val="000000"/>
                          </a:solidFill>
                          <a:effectLst/>
                          <a:latin typeface="Calibri"/>
                        </a:rPr>
                        <a:t>-0.83</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C2E6"/>
                    </a:solidFill>
                  </a:tcPr>
                </a:tc>
                <a:tc>
                  <a:txBody>
                    <a:bodyPr/>
                    <a:lstStyle/>
                    <a:p>
                      <a:pPr algn="r" fontAlgn="b"/>
                      <a:r>
                        <a:rPr lang="en-US" sz="900" b="0" i="0" u="none" strike="noStrike" dirty="0">
                          <a:solidFill>
                            <a:srgbClr val="000000"/>
                          </a:solidFill>
                          <a:effectLst/>
                          <a:latin typeface="Calibri"/>
                        </a:rPr>
                        <a:t>-0.80</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900" b="0" i="0" u="none" strike="noStrike" dirty="0">
                          <a:solidFill>
                            <a:srgbClr val="000000"/>
                          </a:solidFill>
                          <a:effectLst/>
                          <a:latin typeface="Calibri"/>
                        </a:rPr>
                        <a:t>-0.74</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AC8C"/>
                    </a:solidFill>
                  </a:tcPr>
                </a:tc>
                <a:tc>
                  <a:txBody>
                    <a:bodyPr/>
                    <a:lstStyle/>
                    <a:p>
                      <a:pPr algn="r" fontAlgn="b"/>
                      <a:r>
                        <a:rPr lang="en-US" sz="900" b="0" i="0" u="none" strike="noStrike" dirty="0">
                          <a:solidFill>
                            <a:srgbClr val="000000"/>
                          </a:solidFill>
                          <a:effectLst/>
                          <a:latin typeface="Calibri"/>
                        </a:rPr>
                        <a:t>-0.59</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AFCF"/>
                    </a:solidFill>
                  </a:tcPr>
                </a:tc>
                <a:tc>
                  <a:txBody>
                    <a:bodyPr/>
                    <a:lstStyle/>
                    <a:p>
                      <a:pPr algn="r" fontAlgn="b"/>
                      <a:r>
                        <a:rPr lang="en-US" sz="900" b="0" i="0" u="none" strike="noStrike" dirty="0">
                          <a:solidFill>
                            <a:srgbClr val="000000"/>
                          </a:solidFill>
                          <a:effectLst/>
                          <a:latin typeface="Calibri"/>
                        </a:rPr>
                        <a:t>-0.58</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D6BC"/>
                    </a:solidFill>
                  </a:tcPr>
                </a:tc>
                <a:tc>
                  <a:txBody>
                    <a:bodyPr/>
                    <a:lstStyle/>
                    <a:p>
                      <a:pPr algn="r" fontAlgn="b"/>
                      <a:r>
                        <a:rPr lang="en-US" sz="900" b="0" i="0" u="none" strike="noStrike" dirty="0">
                          <a:solidFill>
                            <a:srgbClr val="000000"/>
                          </a:solidFill>
                          <a:effectLst/>
                          <a:latin typeface="Calibri"/>
                        </a:rPr>
                        <a:t>-0.49</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r" fontAlgn="b"/>
                      <a:r>
                        <a:rPr lang="en-US" sz="900" b="0" i="0" u="none" strike="noStrike" dirty="0">
                          <a:solidFill>
                            <a:srgbClr val="000000"/>
                          </a:solidFill>
                          <a:effectLst/>
                          <a:latin typeface="Calibri"/>
                        </a:rPr>
                        <a:t>-0.35</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6AB"/>
                    </a:solidFill>
                  </a:tcPr>
                </a:tc>
                <a:tc>
                  <a:txBody>
                    <a:bodyPr/>
                    <a:lstStyle/>
                    <a:p>
                      <a:pPr algn="l" fontAlgn="b"/>
                      <a:r>
                        <a:rPr lang="en-US" sz="900" b="0" i="0" u="none" strike="noStrike" dirty="0">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8"/>
                  </a:ext>
                </a:extLst>
              </a:tr>
            </a:tbl>
          </a:graphicData>
        </a:graphic>
      </p:graphicFrame>
      <p:graphicFrame>
        <p:nvGraphicFramePr>
          <p:cNvPr id="4" name="Table 3"/>
          <p:cNvGraphicFramePr>
            <a:graphicFrameLocks noGrp="1"/>
          </p:cNvGraphicFramePr>
          <p:nvPr>
            <p:extLst/>
          </p:nvPr>
        </p:nvGraphicFramePr>
        <p:xfrm>
          <a:off x="1371600" y="6248400"/>
          <a:ext cx="6807200" cy="390525"/>
        </p:xfrm>
        <a:graphic>
          <a:graphicData uri="http://schemas.openxmlformats.org/drawingml/2006/table">
            <a:tbl>
              <a:tblPr/>
              <a:tblGrid>
                <a:gridCol w="850900">
                  <a:extLst>
                    <a:ext uri="{9D8B030D-6E8A-4147-A177-3AD203B41FA5}">
                      <a16:colId xmlns:a16="http://schemas.microsoft.com/office/drawing/2014/main" val="20000"/>
                    </a:ext>
                  </a:extLst>
                </a:gridCol>
                <a:gridCol w="850900">
                  <a:extLst>
                    <a:ext uri="{9D8B030D-6E8A-4147-A177-3AD203B41FA5}">
                      <a16:colId xmlns:a16="http://schemas.microsoft.com/office/drawing/2014/main" val="20001"/>
                    </a:ext>
                  </a:extLst>
                </a:gridCol>
                <a:gridCol w="850900">
                  <a:extLst>
                    <a:ext uri="{9D8B030D-6E8A-4147-A177-3AD203B41FA5}">
                      <a16:colId xmlns:a16="http://schemas.microsoft.com/office/drawing/2014/main" val="20002"/>
                    </a:ext>
                  </a:extLst>
                </a:gridCol>
                <a:gridCol w="850900">
                  <a:extLst>
                    <a:ext uri="{9D8B030D-6E8A-4147-A177-3AD203B41FA5}">
                      <a16:colId xmlns:a16="http://schemas.microsoft.com/office/drawing/2014/main" val="20003"/>
                    </a:ext>
                  </a:extLst>
                </a:gridCol>
                <a:gridCol w="850900">
                  <a:extLst>
                    <a:ext uri="{9D8B030D-6E8A-4147-A177-3AD203B41FA5}">
                      <a16:colId xmlns:a16="http://schemas.microsoft.com/office/drawing/2014/main" val="20004"/>
                    </a:ext>
                  </a:extLst>
                </a:gridCol>
                <a:gridCol w="850900">
                  <a:extLst>
                    <a:ext uri="{9D8B030D-6E8A-4147-A177-3AD203B41FA5}">
                      <a16:colId xmlns:a16="http://schemas.microsoft.com/office/drawing/2014/main" val="20005"/>
                    </a:ext>
                  </a:extLst>
                </a:gridCol>
                <a:gridCol w="850900">
                  <a:extLst>
                    <a:ext uri="{9D8B030D-6E8A-4147-A177-3AD203B41FA5}">
                      <a16:colId xmlns:a16="http://schemas.microsoft.com/office/drawing/2014/main" val="20006"/>
                    </a:ext>
                  </a:extLst>
                </a:gridCol>
                <a:gridCol w="850900">
                  <a:extLst>
                    <a:ext uri="{9D8B030D-6E8A-4147-A177-3AD203B41FA5}">
                      <a16:colId xmlns:a16="http://schemas.microsoft.com/office/drawing/2014/main" val="20007"/>
                    </a:ext>
                  </a:extLst>
                </a:gridCol>
              </a:tblGrid>
              <a:tr h="390525">
                <a:tc>
                  <a:txBody>
                    <a:bodyPr/>
                    <a:lstStyle/>
                    <a:p>
                      <a:pPr algn="ctr" fontAlgn="b"/>
                      <a:r>
                        <a:rPr lang="en-US" sz="1200" b="1" i="0" u="none" strike="noStrike" dirty="0">
                          <a:solidFill>
                            <a:srgbClr val="000000"/>
                          </a:solidFill>
                          <a:effectLst/>
                          <a:latin typeface="Calibri"/>
                        </a:rPr>
                        <a:t>Texas State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100" b="1" i="0" u="none" strike="noStrike" dirty="0">
                          <a:solidFill>
                            <a:srgbClr val="000000"/>
                          </a:solidFill>
                          <a:effectLst/>
                          <a:latin typeface="Calibri"/>
                        </a:rPr>
                        <a:t>Florida State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ctr" fontAlgn="b"/>
                      <a:r>
                        <a:rPr lang="en-US" sz="1100" b="1" i="0" u="none" strike="noStrike">
                          <a:solidFill>
                            <a:srgbClr val="000000"/>
                          </a:solidFill>
                          <a:effectLst/>
                          <a:latin typeface="Calibri"/>
                        </a:rPr>
                        <a:t>James Madison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D6BC"/>
                    </a:solidFill>
                  </a:tcPr>
                </a:tc>
                <a:tc>
                  <a:txBody>
                    <a:bodyPr/>
                    <a:lstStyle/>
                    <a:p>
                      <a:pPr algn="ctr" fontAlgn="b"/>
                      <a:r>
                        <a:rPr lang="en-US" sz="1100" b="1" i="0" u="none" strike="noStrike">
                          <a:solidFill>
                            <a:srgbClr val="000000"/>
                          </a:solidFill>
                          <a:effectLst/>
                          <a:latin typeface="Calibri"/>
                        </a:rPr>
                        <a:t>UTD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AC8C"/>
                    </a:solidFill>
                  </a:tcPr>
                </a:tc>
                <a:tc>
                  <a:txBody>
                    <a:bodyPr/>
                    <a:lstStyle/>
                    <a:p>
                      <a:pPr algn="ctr" fontAlgn="b"/>
                      <a:r>
                        <a:rPr lang="en-US" sz="1100" b="1" i="0" u="none" strike="noStrike">
                          <a:solidFill>
                            <a:srgbClr val="000000"/>
                          </a:solidFill>
                          <a:effectLst/>
                          <a:latin typeface="Calibri"/>
                        </a:rPr>
                        <a:t>UTSA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6AB"/>
                    </a:solidFill>
                  </a:tcPr>
                </a:tc>
                <a:tc>
                  <a:txBody>
                    <a:bodyPr/>
                    <a:lstStyle/>
                    <a:p>
                      <a:pPr algn="ctr" fontAlgn="b"/>
                      <a:r>
                        <a:rPr lang="en-US" sz="1100" b="1" i="0" u="none" strike="noStrike" dirty="0">
                          <a:solidFill>
                            <a:srgbClr val="000000"/>
                          </a:solidFill>
                          <a:effectLst/>
                          <a:latin typeface="Calibri"/>
                        </a:rPr>
                        <a:t>U of Houston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AFCF"/>
                    </a:solidFill>
                  </a:tcPr>
                </a:tc>
                <a:tc>
                  <a:txBody>
                    <a:bodyPr/>
                    <a:lstStyle/>
                    <a:p>
                      <a:pPr algn="ctr" fontAlgn="b"/>
                      <a:r>
                        <a:rPr lang="en-US" sz="1100" b="1" i="0" u="none" strike="noStrike">
                          <a:solidFill>
                            <a:srgbClr val="000000"/>
                          </a:solidFill>
                          <a:effectLst/>
                          <a:latin typeface="Calibri"/>
                        </a:rPr>
                        <a:t>Univ Mass-Amherst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C2E6"/>
                    </a:solidFill>
                  </a:tcPr>
                </a:tc>
                <a:tc>
                  <a:txBody>
                    <a:bodyPr/>
                    <a:lstStyle/>
                    <a:p>
                      <a:pPr algn="ctr" fontAlgn="b"/>
                      <a:r>
                        <a:rPr lang="en-US" sz="1100" b="1" i="0" u="none" strike="noStrike" dirty="0">
                          <a:solidFill>
                            <a:srgbClr val="000000"/>
                          </a:solidFill>
                          <a:effectLst/>
                          <a:latin typeface="Calibri"/>
                        </a:rPr>
                        <a:t>Portland State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CBCB"/>
                    </a:solidFill>
                  </a:tcPr>
                </a:tc>
                <a:extLst>
                  <a:ext uri="{0D108BD9-81ED-4DB2-BD59-A6C34878D82A}">
                    <a16:rowId xmlns:a16="http://schemas.microsoft.com/office/drawing/2014/main" val="10000"/>
                  </a:ext>
                </a:extLst>
              </a:tr>
            </a:tbl>
          </a:graphicData>
        </a:graphic>
      </p:graphicFrame>
      <p:sp>
        <p:nvSpPr>
          <p:cNvPr id="6" name="TextBox 5"/>
          <p:cNvSpPr txBox="1"/>
          <p:nvPr/>
        </p:nvSpPr>
        <p:spPr>
          <a:xfrm>
            <a:off x="4648200" y="5777746"/>
            <a:ext cx="568489" cy="369332"/>
          </a:xfrm>
          <a:prstGeom prst="rect">
            <a:avLst/>
          </a:prstGeom>
          <a:noFill/>
        </p:spPr>
        <p:txBody>
          <a:bodyPr wrap="none" rtlCol="0">
            <a:spAutoFit/>
          </a:bodyPr>
          <a:lstStyle/>
          <a:p>
            <a:r>
              <a:rPr lang="en-US" dirty="0" smtClean="0"/>
              <a:t>Low</a:t>
            </a:r>
            <a:endParaRPr lang="en-US" dirty="0"/>
          </a:p>
        </p:txBody>
      </p:sp>
      <p:sp>
        <p:nvSpPr>
          <p:cNvPr id="7" name="TextBox 6"/>
          <p:cNvSpPr txBox="1"/>
          <p:nvPr/>
        </p:nvSpPr>
        <p:spPr>
          <a:xfrm>
            <a:off x="7467600" y="5777746"/>
            <a:ext cx="612668" cy="369332"/>
          </a:xfrm>
          <a:prstGeom prst="rect">
            <a:avLst/>
          </a:prstGeom>
          <a:noFill/>
        </p:spPr>
        <p:txBody>
          <a:bodyPr wrap="none" rtlCol="0">
            <a:spAutoFit/>
          </a:bodyPr>
          <a:lstStyle/>
          <a:p>
            <a:r>
              <a:rPr lang="en-US" dirty="0" smtClean="0"/>
              <a:t>High</a:t>
            </a:r>
            <a:endParaRPr lang="en-US" dirty="0"/>
          </a:p>
        </p:txBody>
      </p:sp>
      <p:cxnSp>
        <p:nvCxnSpPr>
          <p:cNvPr id="8" name="Straight Arrow Connector 7"/>
          <p:cNvCxnSpPr/>
          <p:nvPr/>
        </p:nvCxnSpPr>
        <p:spPr>
          <a:xfrm>
            <a:off x="5105400" y="5777746"/>
            <a:ext cx="2514600" cy="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562600" y="2133600"/>
            <a:ext cx="457200" cy="3048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940552" y="2602992"/>
            <a:ext cx="457200" cy="3048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193536" y="3048000"/>
            <a:ext cx="457200" cy="3048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202680" y="3810000"/>
            <a:ext cx="457200" cy="3048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334000" y="4343400"/>
            <a:ext cx="457200" cy="3048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562600" y="4724400"/>
            <a:ext cx="457200" cy="3048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34000" y="3352800"/>
            <a:ext cx="457200" cy="3048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562600" y="5181600"/>
            <a:ext cx="457200" cy="3048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a:stretch>
            <a:fillRect/>
          </a:stretch>
        </p:blipFill>
        <p:spPr>
          <a:xfrm>
            <a:off x="7734941" y="5248042"/>
            <a:ext cx="690653" cy="510021"/>
          </a:xfrm>
          <a:prstGeom prst="rect">
            <a:avLst/>
          </a:prstGeom>
        </p:spPr>
      </p:pic>
    </p:spTree>
    <p:extLst>
      <p:ext uri="{BB962C8B-B14F-4D97-AF65-F5344CB8AC3E}">
        <p14:creationId xmlns:p14="http://schemas.microsoft.com/office/powerpoint/2010/main" val="824439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Peer Comparison: Information Control</a:t>
            </a:r>
            <a:endParaRPr lang="en-US" dirty="0"/>
          </a:p>
        </p:txBody>
      </p:sp>
      <p:graphicFrame>
        <p:nvGraphicFramePr>
          <p:cNvPr id="5" name="Table 4"/>
          <p:cNvGraphicFramePr>
            <a:graphicFrameLocks noGrp="1"/>
          </p:cNvGraphicFramePr>
          <p:nvPr>
            <p:extLst/>
          </p:nvPr>
        </p:nvGraphicFramePr>
        <p:xfrm>
          <a:off x="838200" y="1295400"/>
          <a:ext cx="6400802" cy="4466764"/>
        </p:xfrm>
        <a:graphic>
          <a:graphicData uri="http://schemas.openxmlformats.org/drawingml/2006/table">
            <a:tbl>
              <a:tblPr/>
              <a:tblGrid>
                <a:gridCol w="381000">
                  <a:extLst>
                    <a:ext uri="{9D8B030D-6E8A-4147-A177-3AD203B41FA5}">
                      <a16:colId xmlns:a16="http://schemas.microsoft.com/office/drawing/2014/main" val="20000"/>
                    </a:ext>
                  </a:extLst>
                </a:gridCol>
                <a:gridCol w="2462471">
                  <a:extLst>
                    <a:ext uri="{9D8B030D-6E8A-4147-A177-3AD203B41FA5}">
                      <a16:colId xmlns:a16="http://schemas.microsoft.com/office/drawing/2014/main" val="20001"/>
                    </a:ext>
                  </a:extLst>
                </a:gridCol>
                <a:gridCol w="41777">
                  <a:extLst>
                    <a:ext uri="{9D8B030D-6E8A-4147-A177-3AD203B41FA5}">
                      <a16:colId xmlns:a16="http://schemas.microsoft.com/office/drawing/2014/main" val="20002"/>
                    </a:ext>
                  </a:extLst>
                </a:gridCol>
                <a:gridCol w="78314">
                  <a:extLst>
                    <a:ext uri="{9D8B030D-6E8A-4147-A177-3AD203B41FA5}">
                      <a16:colId xmlns:a16="http://schemas.microsoft.com/office/drawing/2014/main" val="20003"/>
                    </a:ext>
                  </a:extLst>
                </a:gridCol>
                <a:gridCol w="421009">
                  <a:extLst>
                    <a:ext uri="{9D8B030D-6E8A-4147-A177-3AD203B41FA5}">
                      <a16:colId xmlns:a16="http://schemas.microsoft.com/office/drawing/2014/main" val="20004"/>
                    </a:ext>
                  </a:extLst>
                </a:gridCol>
                <a:gridCol w="421009">
                  <a:extLst>
                    <a:ext uri="{9D8B030D-6E8A-4147-A177-3AD203B41FA5}">
                      <a16:colId xmlns:a16="http://schemas.microsoft.com/office/drawing/2014/main" val="20005"/>
                    </a:ext>
                  </a:extLst>
                </a:gridCol>
                <a:gridCol w="421009">
                  <a:extLst>
                    <a:ext uri="{9D8B030D-6E8A-4147-A177-3AD203B41FA5}">
                      <a16:colId xmlns:a16="http://schemas.microsoft.com/office/drawing/2014/main" val="20006"/>
                    </a:ext>
                  </a:extLst>
                </a:gridCol>
                <a:gridCol w="421009">
                  <a:extLst>
                    <a:ext uri="{9D8B030D-6E8A-4147-A177-3AD203B41FA5}">
                      <a16:colId xmlns:a16="http://schemas.microsoft.com/office/drawing/2014/main" val="20007"/>
                    </a:ext>
                  </a:extLst>
                </a:gridCol>
                <a:gridCol w="421009">
                  <a:extLst>
                    <a:ext uri="{9D8B030D-6E8A-4147-A177-3AD203B41FA5}">
                      <a16:colId xmlns:a16="http://schemas.microsoft.com/office/drawing/2014/main" val="20008"/>
                    </a:ext>
                  </a:extLst>
                </a:gridCol>
                <a:gridCol w="421009">
                  <a:extLst>
                    <a:ext uri="{9D8B030D-6E8A-4147-A177-3AD203B41FA5}">
                      <a16:colId xmlns:a16="http://schemas.microsoft.com/office/drawing/2014/main" val="20009"/>
                    </a:ext>
                  </a:extLst>
                </a:gridCol>
                <a:gridCol w="421009">
                  <a:extLst>
                    <a:ext uri="{9D8B030D-6E8A-4147-A177-3AD203B41FA5}">
                      <a16:colId xmlns:a16="http://schemas.microsoft.com/office/drawing/2014/main" val="20010"/>
                    </a:ext>
                  </a:extLst>
                </a:gridCol>
                <a:gridCol w="436416">
                  <a:extLst>
                    <a:ext uri="{9D8B030D-6E8A-4147-A177-3AD203B41FA5}">
                      <a16:colId xmlns:a16="http://schemas.microsoft.com/office/drawing/2014/main" val="20011"/>
                    </a:ext>
                  </a:extLst>
                </a:gridCol>
                <a:gridCol w="53761">
                  <a:extLst>
                    <a:ext uri="{9D8B030D-6E8A-4147-A177-3AD203B41FA5}">
                      <a16:colId xmlns:a16="http://schemas.microsoft.com/office/drawing/2014/main" val="20012"/>
                    </a:ext>
                  </a:extLst>
                </a:gridCol>
              </a:tblGrid>
              <a:tr h="503480">
                <a:tc>
                  <a:txBody>
                    <a:bodyPr/>
                    <a:lstStyle/>
                    <a:p>
                      <a:pPr algn="l" fontAlgn="b"/>
                      <a:endParaRPr lang="en-US" sz="900" b="0" i="0" u="none" strike="noStrike" dirty="0">
                        <a:solidFill>
                          <a:srgbClr val="000000"/>
                        </a:solidFill>
                        <a:effectLst/>
                        <a:latin typeface="Calibri"/>
                      </a:endParaRPr>
                    </a:p>
                  </a:txBody>
                  <a:tcPr marL="2003" marR="2003" marT="2003" marB="0" anchor="b">
                    <a:lnL>
                      <a:noFill/>
                    </a:lnL>
                    <a:lnR>
                      <a:noFill/>
                    </a:lnR>
                    <a:lnT>
                      <a:noFill/>
                    </a:lnT>
                    <a:lnB>
                      <a:noFill/>
                    </a:lnB>
                    <a:solidFill>
                      <a:srgbClr val="FFFFCC"/>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effectLst/>
                          <a:latin typeface="+mn-lt"/>
                        </a:rPr>
                        <a:t>Information Control</a:t>
                      </a:r>
                    </a:p>
                    <a:p>
                      <a:pPr algn="l" fontAlgn="b"/>
                      <a:endParaRPr lang="en-US" sz="1800" b="0" i="0" u="none" strike="noStrike" dirty="0">
                        <a:solidFill>
                          <a:srgbClr val="000000"/>
                        </a:solidFill>
                        <a:effectLst/>
                        <a:latin typeface="Calibri"/>
                      </a:endParaRPr>
                    </a:p>
                  </a:txBody>
                  <a:tcPr marL="2003" marR="2003" marT="2003" marB="0" anchor="b">
                    <a:lnL>
                      <a:noFill/>
                    </a:lnL>
                    <a:lnR>
                      <a:noFill/>
                    </a:lnR>
                    <a:lnT>
                      <a:noFill/>
                    </a:lnT>
                    <a:lnB>
                      <a:noFill/>
                    </a:lnB>
                    <a:solidFill>
                      <a:srgbClr val="FFFFCC"/>
                    </a:solidFill>
                  </a:tcPr>
                </a:tc>
                <a:tc>
                  <a:txBody>
                    <a:bodyPr/>
                    <a:lstStyle/>
                    <a:p>
                      <a:pPr algn="r" fontAlgn="b"/>
                      <a:endParaRPr lang="en-US" sz="1800" b="0" i="0" u="none" strike="noStrike" dirty="0">
                        <a:solidFill>
                          <a:srgbClr val="000000"/>
                        </a:solidFill>
                        <a:effectLst/>
                        <a:latin typeface="Calibri"/>
                      </a:endParaRPr>
                    </a:p>
                  </a:txBody>
                  <a:tcPr marL="2003" marR="2003" marT="200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endParaRPr lang="en-US" sz="1800" b="0" i="0" u="none" strike="noStrike" dirty="0">
                        <a:solidFill>
                          <a:srgbClr val="000000"/>
                        </a:solidFill>
                        <a:effectLst/>
                        <a:latin typeface="Calibri"/>
                      </a:endParaRP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gridSpan="9">
                  <a:txBody>
                    <a:bodyPr/>
                    <a:lstStyle/>
                    <a:p>
                      <a:pPr algn="ctr" fontAlgn="b"/>
                      <a:r>
                        <a:rPr lang="en-US" sz="1800" b="1" i="0" u="none" strike="noStrike" dirty="0" smtClean="0">
                          <a:solidFill>
                            <a:srgbClr val="000000"/>
                          </a:solidFill>
                          <a:effectLst/>
                          <a:latin typeface="Calibri"/>
                        </a:rPr>
                        <a:t>Perceived Mean</a:t>
                      </a:r>
                    </a:p>
                    <a:p>
                      <a:pPr algn="ctr" fontAlgn="b"/>
                      <a:endParaRPr lang="en-US" sz="1800" b="1" i="0" u="none" strike="noStrike" dirty="0">
                        <a:solidFill>
                          <a:srgbClr val="000000"/>
                        </a:solidFill>
                        <a:effectLst/>
                        <a:latin typeface="Calibri"/>
                      </a:endParaRP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pPr algn="r" fontAlgn="b"/>
                      <a:endParaRPr lang="en-US" sz="900" b="0" i="0" u="none" strike="noStrike" dirty="0">
                        <a:solidFill>
                          <a:srgbClr val="000000"/>
                        </a:solidFill>
                        <a:effectLst/>
                        <a:latin typeface="Calibri"/>
                      </a:endParaRP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AC8C"/>
                    </a:solidFill>
                  </a:tcPr>
                </a:tc>
                <a:tc hMerge="1">
                  <a:txBody>
                    <a:bodyPr/>
                    <a:lstStyle/>
                    <a:p>
                      <a:pPr algn="r" fontAlgn="b"/>
                      <a:endParaRPr lang="en-US" sz="900" b="0" i="0" u="none" strike="noStrike" dirty="0">
                        <a:solidFill>
                          <a:srgbClr val="000000"/>
                        </a:solidFill>
                        <a:effectLst/>
                        <a:latin typeface="Calibri"/>
                      </a:endParaRP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CBCB"/>
                    </a:solidFill>
                  </a:tcPr>
                </a:tc>
                <a:tc hMerge="1">
                  <a:txBody>
                    <a:bodyPr/>
                    <a:lstStyle/>
                    <a:p>
                      <a:pPr algn="r" fontAlgn="b"/>
                      <a:endParaRPr lang="en-US" sz="900" b="0" i="0" u="none" strike="noStrike" dirty="0">
                        <a:solidFill>
                          <a:srgbClr val="000000"/>
                        </a:solidFill>
                        <a:effectLst/>
                        <a:latin typeface="Calibri"/>
                      </a:endParaRP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hMerge="1">
                  <a:txBody>
                    <a:bodyPr/>
                    <a:lstStyle/>
                    <a:p>
                      <a:pPr algn="r" fontAlgn="b"/>
                      <a:endParaRPr lang="en-US" sz="900" b="0" i="0" u="none" strike="noStrike" dirty="0">
                        <a:solidFill>
                          <a:srgbClr val="000000"/>
                        </a:solidFill>
                        <a:effectLst/>
                        <a:latin typeface="Calibri"/>
                      </a:endParaRP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6AB"/>
                    </a:solidFill>
                  </a:tcPr>
                </a:tc>
                <a:tc hMerge="1">
                  <a:txBody>
                    <a:bodyPr/>
                    <a:lstStyle/>
                    <a:p>
                      <a:pPr algn="r" fontAlgn="b"/>
                      <a:endParaRPr lang="en-US" sz="900" b="0" i="0" u="none" strike="noStrike" dirty="0">
                        <a:solidFill>
                          <a:srgbClr val="000000"/>
                        </a:solidFill>
                        <a:effectLst/>
                        <a:latin typeface="Calibri"/>
                      </a:endParaRP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AFCF"/>
                    </a:solidFill>
                  </a:tcPr>
                </a:tc>
                <a:tc hMerge="1">
                  <a:txBody>
                    <a:bodyPr/>
                    <a:lstStyle/>
                    <a:p>
                      <a:pPr algn="r" fontAlgn="b"/>
                      <a:endParaRPr lang="en-US" sz="900" b="0" i="0" u="none" strike="noStrike" dirty="0">
                        <a:solidFill>
                          <a:srgbClr val="000000"/>
                        </a:solidFill>
                        <a:effectLst/>
                        <a:latin typeface="Calibri"/>
                      </a:endParaRP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pPr algn="r" fontAlgn="b"/>
                      <a:endParaRPr lang="en-US" sz="900" b="0" i="0" u="none" strike="noStrike" dirty="0">
                        <a:solidFill>
                          <a:srgbClr val="000000"/>
                        </a:solidFill>
                        <a:effectLst/>
                        <a:latin typeface="Calibri"/>
                      </a:endParaRP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C2E6"/>
                    </a:solidFill>
                  </a:tcPr>
                </a:tc>
                <a:tc hMerge="1">
                  <a:txBody>
                    <a:bodyPr/>
                    <a:lstStyle/>
                    <a:p>
                      <a:pPr algn="l" fontAlgn="b"/>
                      <a:endParaRPr lang="en-US" sz="900" b="0" i="0" u="none" strike="noStrike" dirty="0">
                        <a:solidFill>
                          <a:srgbClr val="000000"/>
                        </a:solidFill>
                        <a:effectLst/>
                        <a:latin typeface="Calibri"/>
                      </a:endParaRP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503480">
                <a:tc>
                  <a:txBody>
                    <a:bodyPr/>
                    <a:lstStyle/>
                    <a:p>
                      <a:pPr algn="l" fontAlgn="b"/>
                      <a:r>
                        <a:rPr lang="en-US" sz="900" b="0" i="0" u="none" strike="noStrike" dirty="0">
                          <a:solidFill>
                            <a:srgbClr val="000000"/>
                          </a:solidFill>
                          <a:effectLst/>
                          <a:latin typeface="Calibri"/>
                        </a:rPr>
                        <a:t>IC-1</a:t>
                      </a:r>
                    </a:p>
                  </a:txBody>
                  <a:tcPr marL="2003" marR="2003" marT="2003"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a:rPr>
                        <a:t>Making electronic resources accessible from my home or office</a:t>
                      </a:r>
                    </a:p>
                  </a:txBody>
                  <a:tcPr marL="2003" marR="2003" marT="2003" marB="0" anchor="b">
                    <a:lnL>
                      <a:noFill/>
                    </a:lnL>
                    <a:lnR>
                      <a:noFill/>
                    </a:lnR>
                    <a:lnT>
                      <a:noFill/>
                    </a:lnT>
                    <a:lnB>
                      <a:noFill/>
                    </a:lnB>
                  </a:tcPr>
                </a:tc>
                <a:tc>
                  <a:txBody>
                    <a:bodyPr/>
                    <a:lstStyle/>
                    <a:p>
                      <a:pPr algn="r" fontAlgn="b"/>
                      <a:endParaRPr lang="en-US" sz="900" b="0" i="0" u="none" strike="noStrike" dirty="0">
                        <a:solidFill>
                          <a:srgbClr val="000000"/>
                        </a:solidFill>
                        <a:effectLst/>
                        <a:latin typeface="Calibri"/>
                      </a:endParaRPr>
                    </a:p>
                  </a:txBody>
                  <a:tcPr marL="2003" marR="2003" marT="200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D6BC"/>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900" b="0" i="0" u="none" strike="noStrike">
                          <a:solidFill>
                            <a:srgbClr val="000000"/>
                          </a:solidFill>
                          <a:effectLst/>
                          <a:latin typeface="Calibri"/>
                        </a:rPr>
                        <a:t>6.41</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D6BC"/>
                    </a:solidFill>
                  </a:tcPr>
                </a:tc>
                <a:tc>
                  <a:txBody>
                    <a:bodyPr/>
                    <a:lstStyle/>
                    <a:p>
                      <a:pPr algn="r" fontAlgn="b"/>
                      <a:r>
                        <a:rPr lang="en-US" sz="900" b="0" i="0" u="none" strike="noStrike">
                          <a:solidFill>
                            <a:srgbClr val="000000"/>
                          </a:solidFill>
                          <a:effectLst/>
                          <a:latin typeface="Calibri"/>
                        </a:rPr>
                        <a:t>7.14</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AC8C"/>
                    </a:solidFill>
                  </a:tcPr>
                </a:tc>
                <a:tc>
                  <a:txBody>
                    <a:bodyPr/>
                    <a:lstStyle/>
                    <a:p>
                      <a:pPr algn="r" fontAlgn="b"/>
                      <a:r>
                        <a:rPr lang="en-US" sz="900" b="0" i="0" u="none" strike="noStrike">
                          <a:solidFill>
                            <a:srgbClr val="000000"/>
                          </a:solidFill>
                          <a:effectLst/>
                          <a:latin typeface="Calibri"/>
                        </a:rPr>
                        <a:t>7.16</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CBCB"/>
                    </a:solidFill>
                  </a:tcPr>
                </a:tc>
                <a:tc>
                  <a:txBody>
                    <a:bodyPr/>
                    <a:lstStyle/>
                    <a:p>
                      <a:pPr algn="r" fontAlgn="b"/>
                      <a:r>
                        <a:rPr lang="en-US" sz="900" b="0" i="0" u="none" strike="noStrike">
                          <a:solidFill>
                            <a:srgbClr val="000000"/>
                          </a:solidFill>
                          <a:effectLst/>
                          <a:latin typeface="Calibri"/>
                        </a:rPr>
                        <a:t>7.20</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r" fontAlgn="b"/>
                      <a:r>
                        <a:rPr lang="en-US" sz="900" b="0" i="0" u="none" strike="noStrike">
                          <a:solidFill>
                            <a:srgbClr val="000000"/>
                          </a:solidFill>
                          <a:effectLst/>
                          <a:latin typeface="Calibri"/>
                        </a:rPr>
                        <a:t>7.29</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6AB"/>
                    </a:solidFill>
                  </a:tcPr>
                </a:tc>
                <a:tc>
                  <a:txBody>
                    <a:bodyPr/>
                    <a:lstStyle/>
                    <a:p>
                      <a:pPr algn="r" fontAlgn="b"/>
                      <a:r>
                        <a:rPr lang="en-US" sz="900" b="0" i="0" u="none" strike="noStrike">
                          <a:solidFill>
                            <a:srgbClr val="000000"/>
                          </a:solidFill>
                          <a:effectLst/>
                          <a:latin typeface="Calibri"/>
                        </a:rPr>
                        <a:t>7.30</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AFCF"/>
                    </a:solidFill>
                  </a:tcPr>
                </a:tc>
                <a:tc>
                  <a:txBody>
                    <a:bodyPr/>
                    <a:lstStyle/>
                    <a:p>
                      <a:pPr algn="r" fontAlgn="b"/>
                      <a:r>
                        <a:rPr lang="en-US" sz="900" b="0" i="0" u="none" strike="noStrike">
                          <a:solidFill>
                            <a:srgbClr val="000000"/>
                          </a:solidFill>
                          <a:effectLst/>
                          <a:latin typeface="Calibri"/>
                        </a:rPr>
                        <a:t>7.34</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900" b="0" i="0" u="none" strike="noStrike">
                          <a:solidFill>
                            <a:srgbClr val="000000"/>
                          </a:solidFill>
                          <a:effectLst/>
                          <a:latin typeface="Calibri"/>
                        </a:rPr>
                        <a:t>7.64</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C2E6"/>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503480">
                <a:tc>
                  <a:txBody>
                    <a:bodyPr/>
                    <a:lstStyle/>
                    <a:p>
                      <a:pPr algn="l" fontAlgn="b"/>
                      <a:r>
                        <a:rPr lang="en-US" sz="900" b="0" i="0" u="none" strike="noStrike" dirty="0">
                          <a:solidFill>
                            <a:srgbClr val="000000"/>
                          </a:solidFill>
                          <a:effectLst/>
                          <a:latin typeface="Calibri"/>
                        </a:rPr>
                        <a:t>IC-2</a:t>
                      </a:r>
                    </a:p>
                  </a:txBody>
                  <a:tcPr marL="2003" marR="2003" marT="2003"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a:rPr>
                        <a:t>A library Web site enabling me to locate information on my own</a:t>
                      </a:r>
                    </a:p>
                  </a:txBody>
                  <a:tcPr marL="2003" marR="2003" marT="2003" marB="0" anchor="b">
                    <a:lnL>
                      <a:noFill/>
                    </a:lnL>
                    <a:lnR>
                      <a:noFill/>
                    </a:lnR>
                    <a:lnT>
                      <a:noFill/>
                    </a:lnT>
                    <a:lnB>
                      <a:noFill/>
                    </a:lnB>
                  </a:tcPr>
                </a:tc>
                <a:tc>
                  <a:txBody>
                    <a:bodyPr/>
                    <a:lstStyle/>
                    <a:p>
                      <a:pPr algn="r" fontAlgn="b"/>
                      <a:endParaRPr lang="en-US" sz="900" b="0" i="0" u="none" strike="noStrike" dirty="0">
                        <a:solidFill>
                          <a:srgbClr val="000000"/>
                        </a:solidFill>
                        <a:effectLst/>
                        <a:latin typeface="Calibri"/>
                      </a:endParaRPr>
                    </a:p>
                  </a:txBody>
                  <a:tcPr marL="2003" marR="2003" marT="200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900" b="0" i="0" u="none" strike="noStrike">
                          <a:solidFill>
                            <a:srgbClr val="000000"/>
                          </a:solidFill>
                          <a:effectLst/>
                          <a:latin typeface="Calibri"/>
                        </a:rPr>
                        <a:t>6.95</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D6BC"/>
                    </a:solidFill>
                  </a:tcPr>
                </a:tc>
                <a:tc>
                  <a:txBody>
                    <a:bodyPr/>
                    <a:lstStyle/>
                    <a:p>
                      <a:pPr algn="r" fontAlgn="b"/>
                      <a:r>
                        <a:rPr lang="en-US" sz="900" b="0" i="0" u="none" strike="noStrike">
                          <a:solidFill>
                            <a:srgbClr val="000000"/>
                          </a:solidFill>
                          <a:effectLst/>
                          <a:latin typeface="Calibri"/>
                        </a:rPr>
                        <a:t>7.19</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C2E6"/>
                    </a:solidFill>
                  </a:tcPr>
                </a:tc>
                <a:tc>
                  <a:txBody>
                    <a:bodyPr/>
                    <a:lstStyle/>
                    <a:p>
                      <a:pPr algn="r" fontAlgn="b"/>
                      <a:r>
                        <a:rPr lang="en-US" sz="900" b="0" i="0" u="none" strike="noStrike">
                          <a:solidFill>
                            <a:srgbClr val="000000"/>
                          </a:solidFill>
                          <a:effectLst/>
                          <a:latin typeface="Calibri"/>
                        </a:rPr>
                        <a:t>7.21</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AC8C"/>
                    </a:solidFill>
                  </a:tcPr>
                </a:tc>
                <a:tc>
                  <a:txBody>
                    <a:bodyPr/>
                    <a:lstStyle/>
                    <a:p>
                      <a:pPr algn="r" fontAlgn="b"/>
                      <a:r>
                        <a:rPr lang="en-US" sz="900" b="0" i="0" u="none" strike="noStrike">
                          <a:solidFill>
                            <a:srgbClr val="000000"/>
                          </a:solidFill>
                          <a:effectLst/>
                          <a:latin typeface="Calibri"/>
                        </a:rPr>
                        <a:t>7.30</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AFCF"/>
                    </a:solidFill>
                  </a:tcPr>
                </a:tc>
                <a:tc>
                  <a:txBody>
                    <a:bodyPr/>
                    <a:lstStyle/>
                    <a:p>
                      <a:pPr algn="r" fontAlgn="b"/>
                      <a:r>
                        <a:rPr lang="en-US" sz="900" b="0" i="0" u="none" strike="noStrike">
                          <a:solidFill>
                            <a:srgbClr val="000000"/>
                          </a:solidFill>
                          <a:effectLst/>
                          <a:latin typeface="Calibri"/>
                        </a:rPr>
                        <a:t>7.33</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900" b="0" i="0" u="none" strike="noStrike">
                          <a:solidFill>
                            <a:srgbClr val="000000"/>
                          </a:solidFill>
                          <a:effectLst/>
                          <a:latin typeface="Calibri"/>
                        </a:rPr>
                        <a:t>7.37</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r" fontAlgn="b"/>
                      <a:r>
                        <a:rPr lang="en-US" sz="900" b="0" i="0" u="none" strike="noStrike">
                          <a:solidFill>
                            <a:srgbClr val="000000"/>
                          </a:solidFill>
                          <a:effectLst/>
                          <a:latin typeface="Calibri"/>
                        </a:rPr>
                        <a:t>7.38</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CBCB"/>
                    </a:solidFill>
                  </a:tcPr>
                </a:tc>
                <a:tc>
                  <a:txBody>
                    <a:bodyPr/>
                    <a:lstStyle/>
                    <a:p>
                      <a:pPr algn="r" fontAlgn="b"/>
                      <a:r>
                        <a:rPr lang="en-US" sz="900" b="0" i="0" u="none" strike="noStrike">
                          <a:solidFill>
                            <a:srgbClr val="000000"/>
                          </a:solidFill>
                          <a:effectLst/>
                          <a:latin typeface="Calibri"/>
                        </a:rPr>
                        <a:t>7.47</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6AB"/>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503480">
                <a:tc>
                  <a:txBody>
                    <a:bodyPr/>
                    <a:lstStyle/>
                    <a:p>
                      <a:pPr algn="l" fontAlgn="b"/>
                      <a:r>
                        <a:rPr lang="en-US" sz="900" b="0" i="0" u="none" strike="noStrike">
                          <a:solidFill>
                            <a:srgbClr val="000000"/>
                          </a:solidFill>
                          <a:effectLst/>
                          <a:latin typeface="Calibri"/>
                        </a:rPr>
                        <a:t>IC-3</a:t>
                      </a:r>
                    </a:p>
                  </a:txBody>
                  <a:tcPr marL="2003" marR="2003" marT="2003"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a:rPr>
                        <a:t>The printed library materials I need for my work</a:t>
                      </a:r>
                    </a:p>
                  </a:txBody>
                  <a:tcPr marL="2003" marR="2003" marT="2003" marB="0" anchor="b">
                    <a:lnL>
                      <a:noFill/>
                    </a:lnL>
                    <a:lnR>
                      <a:noFill/>
                    </a:lnR>
                    <a:lnT>
                      <a:noFill/>
                    </a:lnT>
                    <a:lnB>
                      <a:noFill/>
                    </a:lnB>
                  </a:tcPr>
                </a:tc>
                <a:tc>
                  <a:txBody>
                    <a:bodyPr/>
                    <a:lstStyle/>
                    <a:p>
                      <a:pPr algn="r" fontAlgn="b"/>
                      <a:endParaRPr lang="en-US" sz="900" b="0" i="0" u="none" strike="noStrike">
                        <a:solidFill>
                          <a:srgbClr val="000000"/>
                        </a:solidFill>
                        <a:effectLst/>
                        <a:latin typeface="Calibri"/>
                      </a:endParaRPr>
                    </a:p>
                  </a:txBody>
                  <a:tcPr marL="2003" marR="2003" marT="200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900" b="0" i="0" u="none" strike="noStrike">
                          <a:solidFill>
                            <a:srgbClr val="000000"/>
                          </a:solidFill>
                          <a:effectLst/>
                          <a:latin typeface="Calibri"/>
                        </a:rPr>
                        <a:t>6.93</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C2E6"/>
                    </a:solidFill>
                  </a:tcPr>
                </a:tc>
                <a:tc>
                  <a:txBody>
                    <a:bodyPr/>
                    <a:lstStyle/>
                    <a:p>
                      <a:pPr algn="r" fontAlgn="b"/>
                      <a:r>
                        <a:rPr lang="en-US" sz="900" b="0" i="0" u="none" strike="noStrike">
                          <a:solidFill>
                            <a:srgbClr val="000000"/>
                          </a:solidFill>
                          <a:effectLst/>
                          <a:latin typeface="Calibri"/>
                        </a:rPr>
                        <a:t>6.94</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AC8C"/>
                    </a:solidFill>
                  </a:tcPr>
                </a:tc>
                <a:tc>
                  <a:txBody>
                    <a:bodyPr/>
                    <a:lstStyle/>
                    <a:p>
                      <a:pPr algn="r" fontAlgn="b"/>
                      <a:r>
                        <a:rPr lang="en-US" sz="900" b="0" i="0" u="none" strike="noStrike">
                          <a:solidFill>
                            <a:srgbClr val="000000"/>
                          </a:solidFill>
                          <a:effectLst/>
                          <a:latin typeface="Calibri"/>
                        </a:rPr>
                        <a:t>6.96</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r" fontAlgn="b"/>
                      <a:r>
                        <a:rPr lang="en-US" sz="900" b="0" i="0" u="none" strike="noStrike">
                          <a:solidFill>
                            <a:srgbClr val="000000"/>
                          </a:solidFill>
                          <a:effectLst/>
                          <a:latin typeface="Calibri"/>
                        </a:rPr>
                        <a:t>6.99</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CBCB"/>
                    </a:solidFill>
                  </a:tcPr>
                </a:tc>
                <a:tc>
                  <a:txBody>
                    <a:bodyPr/>
                    <a:lstStyle/>
                    <a:p>
                      <a:pPr algn="r" fontAlgn="b"/>
                      <a:r>
                        <a:rPr lang="en-US" sz="900" b="0" i="0" u="none" strike="noStrike">
                          <a:solidFill>
                            <a:srgbClr val="000000"/>
                          </a:solidFill>
                          <a:effectLst/>
                          <a:latin typeface="Calibri"/>
                        </a:rPr>
                        <a:t>7.07</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D6BC"/>
                    </a:solidFill>
                  </a:tcPr>
                </a:tc>
                <a:tc>
                  <a:txBody>
                    <a:bodyPr/>
                    <a:lstStyle/>
                    <a:p>
                      <a:pPr algn="r" fontAlgn="b"/>
                      <a:r>
                        <a:rPr lang="en-US" sz="900" b="0" i="0" u="none" strike="noStrike">
                          <a:solidFill>
                            <a:srgbClr val="000000"/>
                          </a:solidFill>
                          <a:effectLst/>
                          <a:latin typeface="Calibri"/>
                        </a:rPr>
                        <a:t>7.24</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900" b="0" i="0" u="none" strike="noStrike">
                          <a:solidFill>
                            <a:srgbClr val="000000"/>
                          </a:solidFill>
                          <a:effectLst/>
                          <a:latin typeface="Calibri"/>
                        </a:rPr>
                        <a:t>7.33</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AFCF"/>
                    </a:solidFill>
                  </a:tcPr>
                </a:tc>
                <a:tc>
                  <a:txBody>
                    <a:bodyPr/>
                    <a:lstStyle/>
                    <a:p>
                      <a:pPr algn="r" fontAlgn="b"/>
                      <a:r>
                        <a:rPr lang="en-US" sz="900" b="0" i="0" u="none" strike="noStrike">
                          <a:solidFill>
                            <a:srgbClr val="000000"/>
                          </a:solidFill>
                          <a:effectLst/>
                          <a:latin typeface="Calibri"/>
                        </a:rPr>
                        <a:t>7.43</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6AB"/>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391761">
                <a:tc>
                  <a:txBody>
                    <a:bodyPr/>
                    <a:lstStyle/>
                    <a:p>
                      <a:pPr algn="l" fontAlgn="b"/>
                      <a:r>
                        <a:rPr lang="en-US" sz="900" b="0" i="0" u="none" strike="noStrike">
                          <a:solidFill>
                            <a:srgbClr val="000000"/>
                          </a:solidFill>
                          <a:effectLst/>
                          <a:latin typeface="Calibri"/>
                        </a:rPr>
                        <a:t>IC-4</a:t>
                      </a:r>
                    </a:p>
                  </a:txBody>
                  <a:tcPr marL="2003" marR="2003" marT="2003"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a:rPr>
                        <a:t>The electronic information resources I need</a:t>
                      </a:r>
                    </a:p>
                  </a:txBody>
                  <a:tcPr marL="2003" marR="2003" marT="2003" marB="0" anchor="b">
                    <a:lnL>
                      <a:noFill/>
                    </a:lnL>
                    <a:lnR>
                      <a:noFill/>
                    </a:lnR>
                    <a:lnT>
                      <a:noFill/>
                    </a:lnT>
                    <a:lnB>
                      <a:noFill/>
                    </a:lnB>
                  </a:tcPr>
                </a:tc>
                <a:tc>
                  <a:txBody>
                    <a:bodyPr/>
                    <a:lstStyle/>
                    <a:p>
                      <a:pPr algn="r" fontAlgn="b"/>
                      <a:endParaRPr lang="en-US" sz="900" b="0" i="0" u="none" strike="noStrike">
                        <a:solidFill>
                          <a:srgbClr val="000000"/>
                        </a:solidFill>
                        <a:effectLst/>
                        <a:latin typeface="Calibri"/>
                      </a:endParaRPr>
                    </a:p>
                  </a:txBody>
                  <a:tcPr marL="2003" marR="2003" marT="200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900" b="0" i="0" u="none" strike="noStrike">
                          <a:solidFill>
                            <a:srgbClr val="000000"/>
                          </a:solidFill>
                          <a:effectLst/>
                          <a:latin typeface="Calibri"/>
                        </a:rPr>
                        <a:t>6.99</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AC8C"/>
                    </a:solidFill>
                  </a:tcPr>
                </a:tc>
                <a:tc>
                  <a:txBody>
                    <a:bodyPr/>
                    <a:lstStyle/>
                    <a:p>
                      <a:pPr algn="r" fontAlgn="b"/>
                      <a:r>
                        <a:rPr lang="en-US" sz="900" b="0" i="0" u="none" strike="noStrike">
                          <a:solidFill>
                            <a:srgbClr val="000000"/>
                          </a:solidFill>
                          <a:effectLst/>
                          <a:latin typeface="Calibri"/>
                        </a:rPr>
                        <a:t>7.07</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CBCB"/>
                    </a:solidFill>
                  </a:tcPr>
                </a:tc>
                <a:tc>
                  <a:txBody>
                    <a:bodyPr/>
                    <a:lstStyle/>
                    <a:p>
                      <a:pPr algn="r" fontAlgn="b"/>
                      <a:r>
                        <a:rPr lang="en-US" sz="900" b="0" i="0" u="none" strike="noStrike">
                          <a:solidFill>
                            <a:srgbClr val="000000"/>
                          </a:solidFill>
                          <a:effectLst/>
                          <a:latin typeface="Calibri"/>
                        </a:rPr>
                        <a:t>7.12</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D6BC"/>
                    </a:solidFill>
                  </a:tcPr>
                </a:tc>
                <a:tc>
                  <a:txBody>
                    <a:bodyPr/>
                    <a:lstStyle/>
                    <a:p>
                      <a:pPr algn="r" fontAlgn="b"/>
                      <a:r>
                        <a:rPr lang="en-US" sz="900" b="0" i="0" u="none" strike="noStrike">
                          <a:solidFill>
                            <a:srgbClr val="000000"/>
                          </a:solidFill>
                          <a:effectLst/>
                          <a:latin typeface="Calibri"/>
                        </a:rPr>
                        <a:t>7.14</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r" fontAlgn="b"/>
                      <a:r>
                        <a:rPr lang="en-US" sz="900" b="0" i="0" u="none" strike="noStrike">
                          <a:solidFill>
                            <a:srgbClr val="000000"/>
                          </a:solidFill>
                          <a:effectLst/>
                          <a:latin typeface="Calibri"/>
                        </a:rPr>
                        <a:t>7.15</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900" b="0" i="0" u="none" strike="noStrike">
                          <a:solidFill>
                            <a:srgbClr val="000000"/>
                          </a:solidFill>
                          <a:effectLst/>
                          <a:latin typeface="Calibri"/>
                        </a:rPr>
                        <a:t>7.18</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C2E6"/>
                    </a:solidFill>
                  </a:tcPr>
                </a:tc>
                <a:tc>
                  <a:txBody>
                    <a:bodyPr/>
                    <a:lstStyle/>
                    <a:p>
                      <a:pPr algn="r" fontAlgn="b"/>
                      <a:r>
                        <a:rPr lang="en-US" sz="900" b="0" i="0" u="none" strike="noStrike">
                          <a:solidFill>
                            <a:srgbClr val="000000"/>
                          </a:solidFill>
                          <a:effectLst/>
                          <a:latin typeface="Calibri"/>
                        </a:rPr>
                        <a:t>7.39</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6AB"/>
                    </a:solidFill>
                  </a:tcPr>
                </a:tc>
                <a:tc>
                  <a:txBody>
                    <a:bodyPr/>
                    <a:lstStyle/>
                    <a:p>
                      <a:pPr algn="r" fontAlgn="b"/>
                      <a:r>
                        <a:rPr lang="en-US" sz="900" b="0" i="0" u="none" strike="noStrike">
                          <a:solidFill>
                            <a:srgbClr val="000000"/>
                          </a:solidFill>
                          <a:effectLst/>
                          <a:latin typeface="Calibri"/>
                        </a:rPr>
                        <a:t>7.48</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AFCF"/>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r h="503480">
                <a:tc>
                  <a:txBody>
                    <a:bodyPr/>
                    <a:lstStyle/>
                    <a:p>
                      <a:pPr algn="l" fontAlgn="b"/>
                      <a:r>
                        <a:rPr lang="en-US" sz="900" b="0" i="0" u="none" strike="noStrike">
                          <a:solidFill>
                            <a:srgbClr val="000000"/>
                          </a:solidFill>
                          <a:effectLst/>
                          <a:latin typeface="Calibri"/>
                        </a:rPr>
                        <a:t>IC-5</a:t>
                      </a:r>
                    </a:p>
                  </a:txBody>
                  <a:tcPr marL="2003" marR="2003" marT="2003"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a:rPr>
                        <a:t>Modern equipment that lets me easily access needed information</a:t>
                      </a:r>
                    </a:p>
                  </a:txBody>
                  <a:tcPr marL="2003" marR="2003" marT="2003" marB="0" anchor="b">
                    <a:lnL>
                      <a:noFill/>
                    </a:lnL>
                    <a:lnR>
                      <a:noFill/>
                    </a:lnR>
                    <a:lnT>
                      <a:noFill/>
                    </a:lnT>
                    <a:lnB>
                      <a:noFill/>
                    </a:lnB>
                  </a:tcPr>
                </a:tc>
                <a:tc>
                  <a:txBody>
                    <a:bodyPr/>
                    <a:lstStyle/>
                    <a:p>
                      <a:pPr algn="r" fontAlgn="b"/>
                      <a:endParaRPr lang="en-US" sz="900" b="0" i="0" u="none" strike="noStrike">
                        <a:solidFill>
                          <a:srgbClr val="000000"/>
                        </a:solidFill>
                        <a:effectLst/>
                        <a:latin typeface="Calibri"/>
                      </a:endParaRPr>
                    </a:p>
                  </a:txBody>
                  <a:tcPr marL="2003" marR="2003" marT="200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CBCB"/>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900" b="0" i="0" u="none" strike="noStrike">
                          <a:solidFill>
                            <a:srgbClr val="000000"/>
                          </a:solidFill>
                          <a:effectLst/>
                          <a:latin typeface="Calibri"/>
                        </a:rPr>
                        <a:t>7.11</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AC8C"/>
                    </a:solidFill>
                  </a:tcPr>
                </a:tc>
                <a:tc>
                  <a:txBody>
                    <a:bodyPr/>
                    <a:lstStyle/>
                    <a:p>
                      <a:pPr algn="r" fontAlgn="b"/>
                      <a:r>
                        <a:rPr lang="en-US" sz="900" b="0" i="0" u="none" strike="noStrike">
                          <a:solidFill>
                            <a:srgbClr val="000000"/>
                          </a:solidFill>
                          <a:effectLst/>
                          <a:latin typeface="Calibri"/>
                        </a:rPr>
                        <a:t>7.14</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CBCB"/>
                    </a:solidFill>
                  </a:tcPr>
                </a:tc>
                <a:tc>
                  <a:txBody>
                    <a:bodyPr/>
                    <a:lstStyle/>
                    <a:p>
                      <a:pPr algn="r" fontAlgn="b"/>
                      <a:r>
                        <a:rPr lang="en-US" sz="900" b="0" i="0" u="none" strike="noStrike">
                          <a:solidFill>
                            <a:srgbClr val="000000"/>
                          </a:solidFill>
                          <a:effectLst/>
                          <a:latin typeface="Calibri"/>
                        </a:rPr>
                        <a:t>7.22</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C2E6"/>
                    </a:solidFill>
                  </a:tcPr>
                </a:tc>
                <a:tc>
                  <a:txBody>
                    <a:bodyPr/>
                    <a:lstStyle/>
                    <a:p>
                      <a:pPr algn="r" fontAlgn="b"/>
                      <a:r>
                        <a:rPr lang="en-US" sz="900" b="0" i="0" u="none" strike="noStrike">
                          <a:solidFill>
                            <a:srgbClr val="000000"/>
                          </a:solidFill>
                          <a:effectLst/>
                          <a:latin typeface="Calibri"/>
                        </a:rPr>
                        <a:t>7.44</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D6BC"/>
                    </a:solidFill>
                  </a:tcPr>
                </a:tc>
                <a:tc>
                  <a:txBody>
                    <a:bodyPr/>
                    <a:lstStyle/>
                    <a:p>
                      <a:pPr algn="r" fontAlgn="b"/>
                      <a:r>
                        <a:rPr lang="en-US" sz="900" b="0" i="0" u="none" strike="noStrike">
                          <a:solidFill>
                            <a:srgbClr val="000000"/>
                          </a:solidFill>
                          <a:effectLst/>
                          <a:latin typeface="Calibri"/>
                        </a:rPr>
                        <a:t>7.49</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900" b="0" i="0" u="none" strike="noStrike">
                          <a:solidFill>
                            <a:srgbClr val="000000"/>
                          </a:solidFill>
                          <a:effectLst/>
                          <a:latin typeface="Calibri"/>
                        </a:rPr>
                        <a:t>7.49</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r" fontAlgn="b"/>
                      <a:r>
                        <a:rPr lang="en-US" sz="900" b="0" i="0" u="none" strike="noStrike">
                          <a:solidFill>
                            <a:srgbClr val="000000"/>
                          </a:solidFill>
                          <a:effectLst/>
                          <a:latin typeface="Calibri"/>
                        </a:rPr>
                        <a:t>7.49</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AFCF"/>
                    </a:solidFill>
                  </a:tcPr>
                </a:tc>
                <a:tc>
                  <a:txBody>
                    <a:bodyPr/>
                    <a:lstStyle/>
                    <a:p>
                      <a:pPr algn="r" fontAlgn="b"/>
                      <a:r>
                        <a:rPr lang="en-US" sz="900" b="0" i="0" u="none" strike="noStrike">
                          <a:solidFill>
                            <a:srgbClr val="000000"/>
                          </a:solidFill>
                          <a:effectLst/>
                          <a:latin typeface="Calibri"/>
                        </a:rPr>
                        <a:t>7.67</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6AB"/>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r h="503480">
                <a:tc>
                  <a:txBody>
                    <a:bodyPr/>
                    <a:lstStyle/>
                    <a:p>
                      <a:pPr algn="l" fontAlgn="b"/>
                      <a:r>
                        <a:rPr lang="en-US" sz="900" b="0" i="0" u="none" strike="noStrike">
                          <a:solidFill>
                            <a:srgbClr val="000000"/>
                          </a:solidFill>
                          <a:effectLst/>
                          <a:latin typeface="Calibri"/>
                        </a:rPr>
                        <a:t>IC-6</a:t>
                      </a:r>
                    </a:p>
                  </a:txBody>
                  <a:tcPr marL="2003" marR="2003" marT="2003"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a:rPr>
                        <a:t>Easy-to-use access tools that allow me to find things on my own</a:t>
                      </a:r>
                    </a:p>
                  </a:txBody>
                  <a:tcPr marL="2003" marR="2003" marT="2003" marB="0" anchor="b">
                    <a:lnL>
                      <a:noFill/>
                    </a:lnL>
                    <a:lnR>
                      <a:noFill/>
                    </a:lnR>
                    <a:lnT>
                      <a:noFill/>
                    </a:lnT>
                    <a:lnB>
                      <a:noFill/>
                    </a:lnB>
                  </a:tcPr>
                </a:tc>
                <a:tc>
                  <a:txBody>
                    <a:bodyPr/>
                    <a:lstStyle/>
                    <a:p>
                      <a:pPr algn="r" fontAlgn="b"/>
                      <a:endParaRPr lang="en-US" sz="900" b="0" i="0" u="none" strike="noStrike">
                        <a:solidFill>
                          <a:srgbClr val="000000"/>
                        </a:solidFill>
                        <a:effectLst/>
                        <a:latin typeface="Calibri"/>
                      </a:endParaRPr>
                    </a:p>
                  </a:txBody>
                  <a:tcPr marL="2003" marR="2003" marT="200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900" b="0" i="0" u="none" strike="noStrike" dirty="0">
                          <a:solidFill>
                            <a:srgbClr val="000000"/>
                          </a:solidFill>
                          <a:effectLst/>
                          <a:latin typeface="Calibri"/>
                        </a:rPr>
                        <a:t>6.90</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CBCB"/>
                    </a:solidFill>
                  </a:tcPr>
                </a:tc>
                <a:tc>
                  <a:txBody>
                    <a:bodyPr/>
                    <a:lstStyle/>
                    <a:p>
                      <a:pPr algn="r" fontAlgn="b"/>
                      <a:r>
                        <a:rPr lang="en-US" sz="900" b="0" i="0" u="none" strike="noStrike">
                          <a:solidFill>
                            <a:srgbClr val="000000"/>
                          </a:solidFill>
                          <a:effectLst/>
                          <a:latin typeface="Calibri"/>
                        </a:rPr>
                        <a:t>7.03</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AC8C"/>
                    </a:solidFill>
                  </a:tcPr>
                </a:tc>
                <a:tc>
                  <a:txBody>
                    <a:bodyPr/>
                    <a:lstStyle/>
                    <a:p>
                      <a:pPr algn="r" fontAlgn="b"/>
                      <a:r>
                        <a:rPr lang="en-US" sz="900" b="0" i="0" u="none" strike="noStrike">
                          <a:solidFill>
                            <a:srgbClr val="000000"/>
                          </a:solidFill>
                          <a:effectLst/>
                          <a:latin typeface="Calibri"/>
                        </a:rPr>
                        <a:t>7.09</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r" fontAlgn="b"/>
                      <a:r>
                        <a:rPr lang="en-US" sz="900" b="0" i="0" u="none" strike="noStrike">
                          <a:solidFill>
                            <a:srgbClr val="000000"/>
                          </a:solidFill>
                          <a:effectLst/>
                          <a:latin typeface="Calibri"/>
                        </a:rPr>
                        <a:t>7.13</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C2E6"/>
                    </a:solidFill>
                  </a:tcPr>
                </a:tc>
                <a:tc>
                  <a:txBody>
                    <a:bodyPr/>
                    <a:lstStyle/>
                    <a:p>
                      <a:pPr algn="r" fontAlgn="b"/>
                      <a:r>
                        <a:rPr lang="en-US" sz="900" b="0" i="0" u="none" strike="noStrike">
                          <a:solidFill>
                            <a:srgbClr val="000000"/>
                          </a:solidFill>
                          <a:effectLst/>
                          <a:latin typeface="Calibri"/>
                        </a:rPr>
                        <a:t>7.15</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D6BC"/>
                    </a:solidFill>
                  </a:tcPr>
                </a:tc>
                <a:tc>
                  <a:txBody>
                    <a:bodyPr/>
                    <a:lstStyle/>
                    <a:p>
                      <a:pPr algn="r" fontAlgn="b"/>
                      <a:r>
                        <a:rPr lang="en-US" sz="900" b="0" i="0" u="none" strike="noStrike">
                          <a:solidFill>
                            <a:srgbClr val="000000"/>
                          </a:solidFill>
                          <a:effectLst/>
                          <a:latin typeface="Calibri"/>
                        </a:rPr>
                        <a:t>7.17</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900" b="0" i="0" u="none" strike="noStrike">
                          <a:solidFill>
                            <a:srgbClr val="000000"/>
                          </a:solidFill>
                          <a:effectLst/>
                          <a:latin typeface="Calibri"/>
                        </a:rPr>
                        <a:t>7.37</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AFCF"/>
                    </a:solidFill>
                  </a:tcPr>
                </a:tc>
                <a:tc>
                  <a:txBody>
                    <a:bodyPr/>
                    <a:lstStyle/>
                    <a:p>
                      <a:pPr algn="r" fontAlgn="b"/>
                      <a:r>
                        <a:rPr lang="en-US" sz="900" b="0" i="0" u="none" strike="noStrike">
                          <a:solidFill>
                            <a:srgbClr val="000000"/>
                          </a:solidFill>
                          <a:effectLst/>
                          <a:latin typeface="Calibri"/>
                        </a:rPr>
                        <a:t>7.46</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6AB"/>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6"/>
                  </a:ext>
                </a:extLst>
              </a:tr>
              <a:tr h="503480">
                <a:tc>
                  <a:txBody>
                    <a:bodyPr/>
                    <a:lstStyle/>
                    <a:p>
                      <a:pPr algn="l" fontAlgn="b"/>
                      <a:r>
                        <a:rPr lang="en-US" sz="900" b="0" i="0" u="none" strike="noStrike">
                          <a:solidFill>
                            <a:srgbClr val="000000"/>
                          </a:solidFill>
                          <a:effectLst/>
                          <a:latin typeface="Calibri"/>
                        </a:rPr>
                        <a:t>IC-7</a:t>
                      </a:r>
                    </a:p>
                  </a:txBody>
                  <a:tcPr marL="2003" marR="2003" marT="2003" marB="0" anchor="b">
                    <a:lnL>
                      <a:noFill/>
                    </a:lnL>
                    <a:lnR>
                      <a:noFill/>
                    </a:lnR>
                    <a:lnT>
                      <a:noFill/>
                    </a:lnT>
                    <a:lnB>
                      <a:noFill/>
                    </a:lnB>
                  </a:tcPr>
                </a:tc>
                <a:tc>
                  <a:txBody>
                    <a:bodyPr/>
                    <a:lstStyle/>
                    <a:p>
                      <a:pPr algn="l" fontAlgn="b"/>
                      <a:r>
                        <a:rPr lang="en-US" sz="900" b="0" i="0" u="none" strike="noStrike">
                          <a:solidFill>
                            <a:srgbClr val="000000"/>
                          </a:solidFill>
                          <a:effectLst/>
                          <a:latin typeface="Calibri"/>
                        </a:rPr>
                        <a:t>Making information easily accessible for independent use</a:t>
                      </a:r>
                    </a:p>
                  </a:txBody>
                  <a:tcPr marL="2003" marR="2003" marT="2003" marB="0" anchor="b">
                    <a:lnL>
                      <a:noFill/>
                    </a:lnL>
                    <a:lnR>
                      <a:noFill/>
                    </a:lnR>
                    <a:lnT>
                      <a:noFill/>
                    </a:lnT>
                    <a:lnB>
                      <a:noFill/>
                    </a:lnB>
                  </a:tcPr>
                </a:tc>
                <a:tc>
                  <a:txBody>
                    <a:bodyPr/>
                    <a:lstStyle/>
                    <a:p>
                      <a:pPr algn="r" fontAlgn="b"/>
                      <a:endParaRPr lang="en-US" sz="900" b="0" i="0" u="none" strike="noStrike">
                        <a:solidFill>
                          <a:srgbClr val="000000"/>
                        </a:solidFill>
                        <a:effectLst/>
                        <a:latin typeface="Calibri"/>
                      </a:endParaRPr>
                    </a:p>
                  </a:txBody>
                  <a:tcPr marL="2003" marR="2003" marT="200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D6BC"/>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900" b="0" i="0" u="none" strike="noStrike" dirty="0">
                          <a:solidFill>
                            <a:srgbClr val="000000"/>
                          </a:solidFill>
                          <a:effectLst/>
                          <a:latin typeface="Calibri"/>
                        </a:rPr>
                        <a:t>7.17</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AC8C"/>
                    </a:solidFill>
                  </a:tcPr>
                </a:tc>
                <a:tc>
                  <a:txBody>
                    <a:bodyPr/>
                    <a:lstStyle/>
                    <a:p>
                      <a:pPr algn="r" fontAlgn="b"/>
                      <a:r>
                        <a:rPr lang="en-US" sz="900" b="0" i="0" u="none" strike="noStrike" dirty="0">
                          <a:solidFill>
                            <a:srgbClr val="000000"/>
                          </a:solidFill>
                          <a:effectLst/>
                          <a:latin typeface="Calibri"/>
                        </a:rPr>
                        <a:t>7.18</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C2E6"/>
                    </a:solidFill>
                  </a:tcPr>
                </a:tc>
                <a:tc>
                  <a:txBody>
                    <a:bodyPr/>
                    <a:lstStyle/>
                    <a:p>
                      <a:pPr algn="r" fontAlgn="b"/>
                      <a:r>
                        <a:rPr lang="en-US" sz="900" b="0" i="0" u="none" strike="noStrike" dirty="0">
                          <a:solidFill>
                            <a:srgbClr val="000000"/>
                          </a:solidFill>
                          <a:effectLst/>
                          <a:latin typeface="Calibri"/>
                        </a:rPr>
                        <a:t>7.19</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CBCB"/>
                    </a:solidFill>
                  </a:tcPr>
                </a:tc>
                <a:tc>
                  <a:txBody>
                    <a:bodyPr/>
                    <a:lstStyle/>
                    <a:p>
                      <a:pPr algn="r" fontAlgn="b"/>
                      <a:r>
                        <a:rPr lang="en-US" sz="900" b="0" i="0" u="none" strike="noStrike">
                          <a:solidFill>
                            <a:srgbClr val="000000"/>
                          </a:solidFill>
                          <a:effectLst/>
                          <a:latin typeface="Calibri"/>
                        </a:rPr>
                        <a:t>7.23</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D6BC"/>
                    </a:solidFill>
                  </a:tcPr>
                </a:tc>
                <a:tc>
                  <a:txBody>
                    <a:bodyPr/>
                    <a:lstStyle/>
                    <a:p>
                      <a:pPr algn="r" fontAlgn="b"/>
                      <a:r>
                        <a:rPr lang="en-US" sz="900" b="0" i="0" u="none" strike="noStrike">
                          <a:solidFill>
                            <a:srgbClr val="000000"/>
                          </a:solidFill>
                          <a:effectLst/>
                          <a:latin typeface="Calibri"/>
                        </a:rPr>
                        <a:t>7.32</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r" fontAlgn="b"/>
                      <a:r>
                        <a:rPr lang="en-US" sz="900" b="0" i="0" u="none" strike="noStrike">
                          <a:solidFill>
                            <a:srgbClr val="000000"/>
                          </a:solidFill>
                          <a:effectLst/>
                          <a:latin typeface="Calibri"/>
                        </a:rPr>
                        <a:t>7.47</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AFCF"/>
                    </a:solidFill>
                  </a:tcPr>
                </a:tc>
                <a:tc>
                  <a:txBody>
                    <a:bodyPr/>
                    <a:lstStyle/>
                    <a:p>
                      <a:pPr algn="r" fontAlgn="b"/>
                      <a:r>
                        <a:rPr lang="en-US" sz="900" b="0" i="0" u="none" strike="noStrike">
                          <a:solidFill>
                            <a:srgbClr val="000000"/>
                          </a:solidFill>
                          <a:effectLst/>
                          <a:latin typeface="Calibri"/>
                        </a:rPr>
                        <a:t>7.48</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900" b="0" i="0" u="none" strike="noStrike">
                          <a:solidFill>
                            <a:srgbClr val="000000"/>
                          </a:solidFill>
                          <a:effectLst/>
                          <a:latin typeface="Calibri"/>
                        </a:rPr>
                        <a:t>7.50</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6AB"/>
                    </a:solidFill>
                  </a:tcPr>
                </a:tc>
                <a:tc>
                  <a:txBody>
                    <a:bodyPr/>
                    <a:lstStyle/>
                    <a:p>
                      <a:pPr algn="l" fontAlgn="b"/>
                      <a:r>
                        <a:rPr lang="en-US" sz="900" b="0" i="0" u="none" strike="noStrike">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7"/>
                  </a:ext>
                </a:extLst>
              </a:tr>
              <a:tr h="503480">
                <a:tc>
                  <a:txBody>
                    <a:bodyPr/>
                    <a:lstStyle/>
                    <a:p>
                      <a:pPr algn="l" fontAlgn="b"/>
                      <a:r>
                        <a:rPr lang="en-US" sz="900" b="0" i="0" u="none" strike="noStrike">
                          <a:solidFill>
                            <a:srgbClr val="000000"/>
                          </a:solidFill>
                          <a:effectLst/>
                          <a:latin typeface="Calibri"/>
                        </a:rPr>
                        <a:t>IC-8</a:t>
                      </a:r>
                    </a:p>
                  </a:txBody>
                  <a:tcPr marL="2003" marR="2003" marT="2003" marB="0" anchor="b">
                    <a:lnL>
                      <a:noFill/>
                    </a:lnL>
                    <a:lnR>
                      <a:noFill/>
                    </a:lnR>
                    <a:lnT>
                      <a:noFill/>
                    </a:lnT>
                    <a:lnB>
                      <a:noFill/>
                    </a:lnB>
                  </a:tcPr>
                </a:tc>
                <a:tc>
                  <a:txBody>
                    <a:bodyPr/>
                    <a:lstStyle/>
                    <a:p>
                      <a:pPr algn="l" fontAlgn="b"/>
                      <a:r>
                        <a:rPr lang="en-US" sz="900" b="0" i="0" u="none" strike="noStrike">
                          <a:solidFill>
                            <a:srgbClr val="000000"/>
                          </a:solidFill>
                          <a:effectLst/>
                          <a:latin typeface="Calibri"/>
                        </a:rPr>
                        <a:t>Print and/or electronic journal collections I require for my work</a:t>
                      </a:r>
                    </a:p>
                  </a:txBody>
                  <a:tcPr marL="2003" marR="2003" marT="2003" marB="0" anchor="b">
                    <a:lnL>
                      <a:noFill/>
                    </a:lnL>
                    <a:lnR>
                      <a:noFill/>
                    </a:lnR>
                    <a:lnT>
                      <a:noFill/>
                    </a:lnT>
                    <a:lnB>
                      <a:noFill/>
                    </a:lnB>
                  </a:tcPr>
                </a:tc>
                <a:tc>
                  <a:txBody>
                    <a:bodyPr/>
                    <a:lstStyle/>
                    <a:p>
                      <a:pPr algn="r" fontAlgn="b"/>
                      <a:endParaRPr lang="en-US" sz="900" b="0" i="0" u="none" strike="noStrike">
                        <a:solidFill>
                          <a:srgbClr val="000000"/>
                        </a:solidFill>
                        <a:effectLst/>
                        <a:latin typeface="Calibri"/>
                      </a:endParaRPr>
                    </a:p>
                  </a:txBody>
                  <a:tcPr marL="2003" marR="2003" marT="200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l" fontAlgn="b"/>
                      <a:r>
                        <a:rPr lang="en-US" sz="900" b="0" i="0" u="none" strike="noStrike" dirty="0">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en-US" sz="900" b="0" i="0" u="none" strike="noStrike" dirty="0">
                          <a:solidFill>
                            <a:srgbClr val="000000"/>
                          </a:solidFill>
                          <a:effectLst/>
                          <a:latin typeface="Calibri"/>
                        </a:rPr>
                        <a:t>7.03</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AC8C"/>
                    </a:solidFill>
                  </a:tcPr>
                </a:tc>
                <a:tc>
                  <a:txBody>
                    <a:bodyPr/>
                    <a:lstStyle/>
                    <a:p>
                      <a:pPr algn="r" fontAlgn="b"/>
                      <a:r>
                        <a:rPr lang="en-US" sz="900" b="0" i="0" u="none" strike="noStrike" dirty="0">
                          <a:solidFill>
                            <a:srgbClr val="000000"/>
                          </a:solidFill>
                          <a:effectLst/>
                          <a:latin typeface="Calibri"/>
                        </a:rPr>
                        <a:t>7.16</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r" fontAlgn="b"/>
                      <a:r>
                        <a:rPr lang="en-US" sz="900" b="0" i="0" u="none" strike="noStrike" dirty="0">
                          <a:solidFill>
                            <a:srgbClr val="000000"/>
                          </a:solidFill>
                          <a:effectLst/>
                          <a:latin typeface="Calibri"/>
                        </a:rPr>
                        <a:t>7.17</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900" b="0" i="0" u="none" strike="noStrike" dirty="0">
                          <a:solidFill>
                            <a:srgbClr val="000000"/>
                          </a:solidFill>
                          <a:effectLst/>
                          <a:latin typeface="Calibri"/>
                        </a:rPr>
                        <a:t>7.21</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CBCB"/>
                    </a:solidFill>
                  </a:tcPr>
                </a:tc>
                <a:tc>
                  <a:txBody>
                    <a:bodyPr/>
                    <a:lstStyle/>
                    <a:p>
                      <a:pPr algn="r" fontAlgn="b"/>
                      <a:r>
                        <a:rPr lang="en-US" sz="900" b="0" i="0" u="none" strike="noStrike" dirty="0">
                          <a:solidFill>
                            <a:srgbClr val="000000"/>
                          </a:solidFill>
                          <a:effectLst/>
                          <a:latin typeface="Calibri"/>
                        </a:rPr>
                        <a:t>7.38</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D6BC"/>
                    </a:solidFill>
                  </a:tcPr>
                </a:tc>
                <a:tc>
                  <a:txBody>
                    <a:bodyPr/>
                    <a:lstStyle/>
                    <a:p>
                      <a:pPr algn="r" fontAlgn="b"/>
                      <a:r>
                        <a:rPr lang="en-US" sz="900" b="0" i="0" u="none" strike="noStrike" dirty="0">
                          <a:solidFill>
                            <a:srgbClr val="000000"/>
                          </a:solidFill>
                          <a:effectLst/>
                          <a:latin typeface="Calibri"/>
                        </a:rPr>
                        <a:t>7.39</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C2E6"/>
                    </a:solidFill>
                  </a:tcPr>
                </a:tc>
                <a:tc>
                  <a:txBody>
                    <a:bodyPr/>
                    <a:lstStyle/>
                    <a:p>
                      <a:pPr algn="r" fontAlgn="b"/>
                      <a:r>
                        <a:rPr lang="en-US" sz="900" b="0" i="0" u="none" strike="noStrike" dirty="0">
                          <a:solidFill>
                            <a:srgbClr val="000000"/>
                          </a:solidFill>
                          <a:effectLst/>
                          <a:latin typeface="Calibri"/>
                        </a:rPr>
                        <a:t>7.52</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AFCF"/>
                    </a:solidFill>
                  </a:tcPr>
                </a:tc>
                <a:tc>
                  <a:txBody>
                    <a:bodyPr/>
                    <a:lstStyle/>
                    <a:p>
                      <a:pPr algn="r" fontAlgn="b"/>
                      <a:r>
                        <a:rPr lang="en-US" sz="900" b="0" i="0" u="none" strike="noStrike" dirty="0">
                          <a:solidFill>
                            <a:srgbClr val="000000"/>
                          </a:solidFill>
                          <a:effectLst/>
                          <a:latin typeface="Calibri"/>
                        </a:rPr>
                        <a:t>7.54</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6AB"/>
                    </a:solidFill>
                  </a:tcPr>
                </a:tc>
                <a:tc>
                  <a:txBody>
                    <a:bodyPr/>
                    <a:lstStyle/>
                    <a:p>
                      <a:pPr algn="l" fontAlgn="b"/>
                      <a:r>
                        <a:rPr lang="en-US" sz="900" b="0" i="0" u="none" strike="noStrike" dirty="0">
                          <a:solidFill>
                            <a:srgbClr val="000000"/>
                          </a:solidFill>
                          <a:effectLst/>
                          <a:latin typeface="Calibri"/>
                        </a:rPr>
                        <a:t> </a:t>
                      </a:r>
                    </a:p>
                  </a:txBody>
                  <a:tcPr marL="2003" marR="2003" marT="2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8"/>
                  </a:ext>
                </a:extLst>
              </a:tr>
            </a:tbl>
          </a:graphicData>
        </a:graphic>
      </p:graphicFrame>
      <p:graphicFrame>
        <p:nvGraphicFramePr>
          <p:cNvPr id="6" name="Table 5"/>
          <p:cNvGraphicFramePr>
            <a:graphicFrameLocks noGrp="1"/>
          </p:cNvGraphicFramePr>
          <p:nvPr>
            <p:extLst/>
          </p:nvPr>
        </p:nvGraphicFramePr>
        <p:xfrm>
          <a:off x="838200" y="6248400"/>
          <a:ext cx="6807200" cy="390525"/>
        </p:xfrm>
        <a:graphic>
          <a:graphicData uri="http://schemas.openxmlformats.org/drawingml/2006/table">
            <a:tbl>
              <a:tblPr/>
              <a:tblGrid>
                <a:gridCol w="850900">
                  <a:extLst>
                    <a:ext uri="{9D8B030D-6E8A-4147-A177-3AD203B41FA5}">
                      <a16:colId xmlns:a16="http://schemas.microsoft.com/office/drawing/2014/main" val="20000"/>
                    </a:ext>
                  </a:extLst>
                </a:gridCol>
                <a:gridCol w="850900">
                  <a:extLst>
                    <a:ext uri="{9D8B030D-6E8A-4147-A177-3AD203B41FA5}">
                      <a16:colId xmlns:a16="http://schemas.microsoft.com/office/drawing/2014/main" val="20001"/>
                    </a:ext>
                  </a:extLst>
                </a:gridCol>
                <a:gridCol w="850900">
                  <a:extLst>
                    <a:ext uri="{9D8B030D-6E8A-4147-A177-3AD203B41FA5}">
                      <a16:colId xmlns:a16="http://schemas.microsoft.com/office/drawing/2014/main" val="20002"/>
                    </a:ext>
                  </a:extLst>
                </a:gridCol>
                <a:gridCol w="850900">
                  <a:extLst>
                    <a:ext uri="{9D8B030D-6E8A-4147-A177-3AD203B41FA5}">
                      <a16:colId xmlns:a16="http://schemas.microsoft.com/office/drawing/2014/main" val="20003"/>
                    </a:ext>
                  </a:extLst>
                </a:gridCol>
                <a:gridCol w="850900">
                  <a:extLst>
                    <a:ext uri="{9D8B030D-6E8A-4147-A177-3AD203B41FA5}">
                      <a16:colId xmlns:a16="http://schemas.microsoft.com/office/drawing/2014/main" val="20004"/>
                    </a:ext>
                  </a:extLst>
                </a:gridCol>
                <a:gridCol w="850900">
                  <a:extLst>
                    <a:ext uri="{9D8B030D-6E8A-4147-A177-3AD203B41FA5}">
                      <a16:colId xmlns:a16="http://schemas.microsoft.com/office/drawing/2014/main" val="20005"/>
                    </a:ext>
                  </a:extLst>
                </a:gridCol>
                <a:gridCol w="850900">
                  <a:extLst>
                    <a:ext uri="{9D8B030D-6E8A-4147-A177-3AD203B41FA5}">
                      <a16:colId xmlns:a16="http://schemas.microsoft.com/office/drawing/2014/main" val="20006"/>
                    </a:ext>
                  </a:extLst>
                </a:gridCol>
                <a:gridCol w="850900">
                  <a:extLst>
                    <a:ext uri="{9D8B030D-6E8A-4147-A177-3AD203B41FA5}">
                      <a16:colId xmlns:a16="http://schemas.microsoft.com/office/drawing/2014/main" val="20007"/>
                    </a:ext>
                  </a:extLst>
                </a:gridCol>
              </a:tblGrid>
              <a:tr h="390525">
                <a:tc>
                  <a:txBody>
                    <a:bodyPr/>
                    <a:lstStyle/>
                    <a:p>
                      <a:pPr algn="ctr" fontAlgn="b"/>
                      <a:r>
                        <a:rPr lang="en-US" sz="1200" b="1" i="0" u="none" strike="noStrike" dirty="0">
                          <a:solidFill>
                            <a:srgbClr val="000000"/>
                          </a:solidFill>
                          <a:effectLst/>
                          <a:latin typeface="Calibri"/>
                        </a:rPr>
                        <a:t>Texas State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100" b="1" i="0" u="none" strike="noStrike" dirty="0">
                          <a:solidFill>
                            <a:srgbClr val="000000"/>
                          </a:solidFill>
                          <a:effectLst/>
                          <a:latin typeface="Calibri"/>
                        </a:rPr>
                        <a:t>Florida State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99"/>
                    </a:solidFill>
                  </a:tcPr>
                </a:tc>
                <a:tc>
                  <a:txBody>
                    <a:bodyPr/>
                    <a:lstStyle/>
                    <a:p>
                      <a:pPr algn="ctr" fontAlgn="b"/>
                      <a:r>
                        <a:rPr lang="en-US" sz="1100" b="1" i="0" u="none" strike="noStrike">
                          <a:solidFill>
                            <a:srgbClr val="000000"/>
                          </a:solidFill>
                          <a:effectLst/>
                          <a:latin typeface="Calibri"/>
                        </a:rPr>
                        <a:t>James Madison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D6BC"/>
                    </a:solidFill>
                  </a:tcPr>
                </a:tc>
                <a:tc>
                  <a:txBody>
                    <a:bodyPr/>
                    <a:lstStyle/>
                    <a:p>
                      <a:pPr algn="ctr" fontAlgn="b"/>
                      <a:r>
                        <a:rPr lang="en-US" sz="1100" b="1" i="0" u="none" strike="noStrike">
                          <a:solidFill>
                            <a:srgbClr val="000000"/>
                          </a:solidFill>
                          <a:effectLst/>
                          <a:latin typeface="Calibri"/>
                        </a:rPr>
                        <a:t>UTD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AC8C"/>
                    </a:solidFill>
                  </a:tcPr>
                </a:tc>
                <a:tc>
                  <a:txBody>
                    <a:bodyPr/>
                    <a:lstStyle/>
                    <a:p>
                      <a:pPr algn="ctr" fontAlgn="b"/>
                      <a:r>
                        <a:rPr lang="en-US" sz="1100" b="1" i="0" u="none" strike="noStrike">
                          <a:solidFill>
                            <a:srgbClr val="000000"/>
                          </a:solidFill>
                          <a:effectLst/>
                          <a:latin typeface="Calibri"/>
                        </a:rPr>
                        <a:t>UTSA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6AB"/>
                    </a:solidFill>
                  </a:tcPr>
                </a:tc>
                <a:tc>
                  <a:txBody>
                    <a:bodyPr/>
                    <a:lstStyle/>
                    <a:p>
                      <a:pPr algn="ctr" fontAlgn="b"/>
                      <a:r>
                        <a:rPr lang="en-US" sz="1100" b="1" i="0" u="none" strike="noStrike">
                          <a:solidFill>
                            <a:srgbClr val="000000"/>
                          </a:solidFill>
                          <a:effectLst/>
                          <a:latin typeface="Calibri"/>
                        </a:rPr>
                        <a:t>U of Houston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AFCF"/>
                    </a:solidFill>
                  </a:tcPr>
                </a:tc>
                <a:tc>
                  <a:txBody>
                    <a:bodyPr/>
                    <a:lstStyle/>
                    <a:p>
                      <a:pPr algn="ctr" fontAlgn="b"/>
                      <a:r>
                        <a:rPr lang="en-US" sz="1100" b="1" i="0" u="none" strike="noStrike" dirty="0" err="1">
                          <a:solidFill>
                            <a:srgbClr val="000000"/>
                          </a:solidFill>
                          <a:effectLst/>
                          <a:latin typeface="Calibri"/>
                        </a:rPr>
                        <a:t>Univ</a:t>
                      </a:r>
                      <a:r>
                        <a:rPr lang="en-US" sz="1100" b="1" i="0" u="none" strike="noStrike" dirty="0">
                          <a:solidFill>
                            <a:srgbClr val="000000"/>
                          </a:solidFill>
                          <a:effectLst/>
                          <a:latin typeface="Calibri"/>
                        </a:rPr>
                        <a:t> Mass-Amherst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C2E6"/>
                    </a:solidFill>
                  </a:tcPr>
                </a:tc>
                <a:tc>
                  <a:txBody>
                    <a:bodyPr/>
                    <a:lstStyle/>
                    <a:p>
                      <a:pPr algn="ctr" fontAlgn="b"/>
                      <a:r>
                        <a:rPr lang="en-US" sz="1100" b="1" i="0" u="none" strike="noStrike" dirty="0">
                          <a:solidFill>
                            <a:srgbClr val="000000"/>
                          </a:solidFill>
                          <a:effectLst/>
                          <a:latin typeface="Calibri"/>
                        </a:rPr>
                        <a:t>Portland State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CBCB"/>
                    </a:solidFill>
                  </a:tcPr>
                </a:tc>
                <a:extLst>
                  <a:ext uri="{0D108BD9-81ED-4DB2-BD59-A6C34878D82A}">
                    <a16:rowId xmlns:a16="http://schemas.microsoft.com/office/drawing/2014/main" val="10000"/>
                  </a:ext>
                </a:extLst>
              </a:tr>
            </a:tbl>
          </a:graphicData>
        </a:graphic>
      </p:graphicFrame>
      <p:cxnSp>
        <p:nvCxnSpPr>
          <p:cNvPr id="8" name="Straight Arrow Connector 7"/>
          <p:cNvCxnSpPr/>
          <p:nvPr/>
        </p:nvCxnSpPr>
        <p:spPr>
          <a:xfrm>
            <a:off x="3810000" y="5961888"/>
            <a:ext cx="3276600" cy="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337560" y="5885688"/>
            <a:ext cx="568489" cy="369332"/>
          </a:xfrm>
          <a:prstGeom prst="rect">
            <a:avLst/>
          </a:prstGeom>
          <a:noFill/>
        </p:spPr>
        <p:txBody>
          <a:bodyPr wrap="none" rtlCol="0">
            <a:spAutoFit/>
          </a:bodyPr>
          <a:lstStyle/>
          <a:p>
            <a:r>
              <a:rPr lang="en-US" dirty="0" smtClean="0"/>
              <a:t>Low</a:t>
            </a:r>
            <a:endParaRPr lang="en-US" dirty="0"/>
          </a:p>
        </p:txBody>
      </p:sp>
      <p:sp>
        <p:nvSpPr>
          <p:cNvPr id="10" name="TextBox 9"/>
          <p:cNvSpPr txBox="1"/>
          <p:nvPr/>
        </p:nvSpPr>
        <p:spPr>
          <a:xfrm>
            <a:off x="7010400" y="5867400"/>
            <a:ext cx="612668" cy="369332"/>
          </a:xfrm>
          <a:prstGeom prst="rect">
            <a:avLst/>
          </a:prstGeom>
          <a:noFill/>
        </p:spPr>
        <p:txBody>
          <a:bodyPr wrap="none" rtlCol="0">
            <a:spAutoFit/>
          </a:bodyPr>
          <a:lstStyle/>
          <a:p>
            <a:r>
              <a:rPr lang="en-US" dirty="0" smtClean="0"/>
              <a:t>High</a:t>
            </a:r>
            <a:endParaRPr lang="en-US" dirty="0"/>
          </a:p>
        </p:txBody>
      </p:sp>
      <p:sp>
        <p:nvSpPr>
          <p:cNvPr id="11" name="Oval 10"/>
          <p:cNvSpPr/>
          <p:nvPr/>
        </p:nvSpPr>
        <p:spPr>
          <a:xfrm>
            <a:off x="6400800" y="2133600"/>
            <a:ext cx="457200" cy="3048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513832" y="2667000"/>
            <a:ext cx="457200" cy="3048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955792" y="3124200"/>
            <a:ext cx="457200" cy="3048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498592" y="3429000"/>
            <a:ext cx="457200" cy="3048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498592" y="3962400"/>
            <a:ext cx="457200" cy="3048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955792" y="4495800"/>
            <a:ext cx="457200" cy="3048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400800" y="4953000"/>
            <a:ext cx="457200" cy="3048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724400" y="5486400"/>
            <a:ext cx="457200" cy="30480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9002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Information Control </a:t>
            </a:r>
            <a:r>
              <a:rPr lang="en-US" sz="3600" dirty="0" err="1" smtClean="0"/>
              <a:t>Libqual</a:t>
            </a:r>
            <a:r>
              <a:rPr lang="en-US" sz="3600" dirty="0" smtClean="0"/>
              <a:t> Areas </a:t>
            </a:r>
            <a:br>
              <a:rPr lang="en-US" sz="3600" dirty="0" smtClean="0"/>
            </a:br>
            <a:r>
              <a:rPr lang="en-US" sz="3600" dirty="0" smtClean="0"/>
              <a:t>To Explore Further</a:t>
            </a:r>
            <a:endParaRPr lang="en-US" sz="3600" dirty="0"/>
          </a:p>
        </p:txBody>
      </p:sp>
      <p:sp>
        <p:nvSpPr>
          <p:cNvPr id="3" name="Content Placeholder 2"/>
          <p:cNvSpPr>
            <a:spLocks noGrp="1"/>
          </p:cNvSpPr>
          <p:nvPr>
            <p:ph idx="1"/>
          </p:nvPr>
        </p:nvSpPr>
        <p:spPr>
          <a:xfrm>
            <a:off x="457200" y="1600200"/>
            <a:ext cx="5181022" cy="4953000"/>
          </a:xfrm>
        </p:spPr>
        <p:txBody>
          <a:bodyPr>
            <a:noAutofit/>
          </a:bodyPr>
          <a:lstStyle/>
          <a:p>
            <a:r>
              <a:rPr lang="en-US" sz="2400" dirty="0" smtClean="0"/>
              <a:t>Website/Online Systems, Usability (Faculty, Grad Students), Mobile site,  Online Help,  Usage Education</a:t>
            </a:r>
            <a:br>
              <a:rPr lang="en-US" sz="2400" dirty="0" smtClean="0"/>
            </a:br>
            <a:endParaRPr lang="en-US" sz="2400" dirty="0" smtClean="0"/>
          </a:p>
          <a:p>
            <a:r>
              <a:rPr lang="en-US" sz="2400" dirty="0" smtClean="0"/>
              <a:t>Electronic Resources, e-journals, </a:t>
            </a:r>
            <a:r>
              <a:rPr lang="en-US" sz="2400" dirty="0" smtClean="0"/>
              <a:t>eBooks/print, Disciplinary</a:t>
            </a:r>
            <a:br>
              <a:rPr lang="en-US" sz="2400" dirty="0" smtClean="0"/>
            </a:br>
            <a:r>
              <a:rPr lang="en-US" sz="2400" dirty="0" smtClean="0"/>
              <a:t>Comments in </a:t>
            </a:r>
            <a:r>
              <a:rPr lang="en-US" sz="2400" dirty="0" smtClean="0"/>
              <a:t>particular</a:t>
            </a:r>
          </a:p>
          <a:p>
            <a:pPr marL="0" indent="0">
              <a:buNone/>
            </a:pPr>
            <a:endParaRPr lang="en-US" sz="2400" dirty="0" smtClean="0"/>
          </a:p>
          <a:p>
            <a:r>
              <a:rPr lang="en-US" sz="2400" dirty="0" smtClean="0"/>
              <a:t>Deeper Dive into Collection Development, Subject Area </a:t>
            </a:r>
            <a:r>
              <a:rPr lang="en-US" sz="2400" dirty="0"/>
              <a:t>Acquisitions, </a:t>
            </a:r>
            <a:r>
              <a:rPr lang="en-US" sz="2400" dirty="0" smtClean="0"/>
              <a:t>Comments</a:t>
            </a:r>
            <a:r>
              <a:rPr lang="en-US" sz="2400" dirty="0"/>
              <a:t> </a:t>
            </a:r>
            <a:r>
              <a:rPr lang="en-US" sz="2400" dirty="0" smtClean="0"/>
              <a:t>Section</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222" y="1600200"/>
            <a:ext cx="3474974" cy="2286000"/>
          </a:xfrm>
          <a:prstGeom prst="rect">
            <a:avLst/>
          </a:prstGeom>
        </p:spPr>
      </p:pic>
      <p:pic>
        <p:nvPicPr>
          <p:cNvPr id="6" name="Picture 5"/>
          <p:cNvPicPr>
            <a:picLocks noChangeAspect="1"/>
          </p:cNvPicPr>
          <p:nvPr/>
        </p:nvPicPr>
        <p:blipFill>
          <a:blip r:embed="rId3"/>
          <a:stretch>
            <a:fillRect/>
          </a:stretch>
        </p:blipFill>
        <p:spPr>
          <a:xfrm>
            <a:off x="5734050" y="4213333"/>
            <a:ext cx="3409950" cy="1919315"/>
          </a:xfrm>
          <a:prstGeom prst="rect">
            <a:avLst/>
          </a:prstGeom>
        </p:spPr>
      </p:pic>
    </p:spTree>
    <p:extLst>
      <p:ext uri="{BB962C8B-B14F-4D97-AF65-F5344CB8AC3E}">
        <p14:creationId xmlns:p14="http://schemas.microsoft.com/office/powerpoint/2010/main" val="8349531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8229600" cy="1143000"/>
          </a:xfrm>
        </p:spPr>
        <p:txBody>
          <a:bodyPr/>
          <a:lstStyle/>
          <a:p>
            <a:r>
              <a:rPr lang="en-US" dirty="0" smtClean="0"/>
              <a:t>Questions/Comments</a:t>
            </a:r>
            <a:endParaRPr lang="en-US" dirty="0"/>
          </a:p>
        </p:txBody>
      </p:sp>
    </p:spTree>
    <p:extLst>
      <p:ext uri="{BB962C8B-B14F-4D97-AF65-F5344CB8AC3E}">
        <p14:creationId xmlns:p14="http://schemas.microsoft.com/office/powerpoint/2010/main" val="15190947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751016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90302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601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694568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18392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Information Control </a:t>
            </a:r>
            <a:r>
              <a:rPr lang="en-US" b="1" dirty="0" smtClean="0"/>
              <a:t>IC 1-4</a:t>
            </a:r>
            <a:br>
              <a:rPr lang="en-US" b="1" dirty="0" smtClean="0"/>
            </a:br>
            <a:r>
              <a:rPr lang="en-US" sz="2700" dirty="0" smtClean="0"/>
              <a:t>(Perceptions of Service Quality)</a:t>
            </a:r>
            <a:endParaRPr lang="en-US" sz="2700" dirty="0"/>
          </a:p>
        </p:txBody>
      </p:sp>
      <p:sp>
        <p:nvSpPr>
          <p:cNvPr id="3" name="Content Placeholder 2"/>
          <p:cNvSpPr>
            <a:spLocks noGrp="1"/>
          </p:cNvSpPr>
          <p:nvPr>
            <p:ph idx="1"/>
          </p:nvPr>
        </p:nvSpPr>
        <p:spPr>
          <a:xfrm>
            <a:off x="457200" y="1600200"/>
            <a:ext cx="4800600" cy="4525963"/>
          </a:xfrm>
        </p:spPr>
        <p:txBody>
          <a:bodyPr>
            <a:normAutofit fontScale="85000" lnSpcReduction="20000"/>
          </a:bodyPr>
          <a:lstStyle/>
          <a:p>
            <a:r>
              <a:rPr lang="en-US" b="1" dirty="0" smtClean="0"/>
              <a:t>IC-1</a:t>
            </a:r>
            <a:r>
              <a:rPr lang="en-US" dirty="0" smtClean="0"/>
              <a:t> Does the library make electronic resources accessible from my office?</a:t>
            </a:r>
          </a:p>
          <a:p>
            <a:r>
              <a:rPr lang="en-US" b="1" dirty="0" smtClean="0"/>
              <a:t>IC-2</a:t>
            </a:r>
            <a:r>
              <a:rPr lang="en-US" dirty="0" smtClean="0"/>
              <a:t> Does the library Web site enable me to locate information on my own?</a:t>
            </a:r>
          </a:p>
          <a:p>
            <a:r>
              <a:rPr lang="en-US" b="1" dirty="0" smtClean="0"/>
              <a:t>IC-3</a:t>
            </a:r>
            <a:r>
              <a:rPr lang="en-US" dirty="0" smtClean="0"/>
              <a:t> Does the library contain printed materials I need for my work?</a:t>
            </a:r>
          </a:p>
          <a:p>
            <a:r>
              <a:rPr lang="en-US" b="1" dirty="0" smtClean="0"/>
              <a:t>IC-4</a:t>
            </a:r>
            <a:r>
              <a:rPr lang="en-US" dirty="0" smtClean="0"/>
              <a:t> Does the library contain the electronic information resources I need?</a:t>
            </a:r>
            <a:endParaRPr lang="en-US" dirty="0"/>
          </a:p>
        </p:txBody>
      </p:sp>
      <p:sp>
        <p:nvSpPr>
          <p:cNvPr id="4" name="TextBox 3"/>
          <p:cNvSpPr txBox="1"/>
          <p:nvPr/>
        </p:nvSpPr>
        <p:spPr>
          <a:xfrm>
            <a:off x="6096000" y="2231956"/>
            <a:ext cx="2895600" cy="1200329"/>
          </a:xfrm>
          <a:prstGeom prst="rect">
            <a:avLst/>
          </a:prstGeom>
          <a:noFill/>
        </p:spPr>
        <p:txBody>
          <a:bodyPr wrap="square" rtlCol="0">
            <a:spAutoFit/>
          </a:bodyPr>
          <a:lstStyle/>
          <a:p>
            <a:r>
              <a:rPr lang="en-US" dirty="0" smtClean="0"/>
              <a:t>IC 1-4 range from electronic</a:t>
            </a:r>
          </a:p>
          <a:p>
            <a:r>
              <a:rPr lang="en-US" dirty="0" smtClean="0"/>
              <a:t>resources to </a:t>
            </a:r>
          </a:p>
          <a:p>
            <a:r>
              <a:rPr lang="en-US" dirty="0" smtClean="0"/>
              <a:t>remote access, the website and the print library</a:t>
            </a:r>
            <a:endParaRPr lang="en-US" dirty="0"/>
          </a:p>
        </p:txBody>
      </p:sp>
      <p:pic>
        <p:nvPicPr>
          <p:cNvPr id="2050" name="Picture 2" descr="Image result for electronic resour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482" y="3962400"/>
            <a:ext cx="2886075" cy="158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956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Control IC 5-8</a:t>
            </a:r>
            <a:endParaRPr lang="en-US" dirty="0"/>
          </a:p>
        </p:txBody>
      </p:sp>
      <p:sp>
        <p:nvSpPr>
          <p:cNvPr id="3" name="Content Placeholder 2"/>
          <p:cNvSpPr>
            <a:spLocks noGrp="1"/>
          </p:cNvSpPr>
          <p:nvPr>
            <p:ph idx="1"/>
          </p:nvPr>
        </p:nvSpPr>
        <p:spPr>
          <a:xfrm>
            <a:off x="457200" y="1600200"/>
            <a:ext cx="4114800" cy="4525963"/>
          </a:xfrm>
        </p:spPr>
        <p:txBody>
          <a:bodyPr>
            <a:normAutofit fontScale="70000" lnSpcReduction="20000"/>
          </a:bodyPr>
          <a:lstStyle/>
          <a:p>
            <a:r>
              <a:rPr lang="en-US" b="1" dirty="0" smtClean="0"/>
              <a:t>IC-5</a:t>
            </a:r>
            <a:r>
              <a:rPr lang="en-US" dirty="0" smtClean="0"/>
              <a:t> Does the library possess the modern equipment that lets me easily access needed information?</a:t>
            </a:r>
          </a:p>
          <a:p>
            <a:r>
              <a:rPr lang="en-US" b="1" dirty="0" smtClean="0"/>
              <a:t>IC-6</a:t>
            </a:r>
            <a:r>
              <a:rPr lang="en-US" dirty="0" smtClean="0"/>
              <a:t> Does the library possess the easy-to-use access tools that allow me to find things on my own?</a:t>
            </a:r>
          </a:p>
          <a:p>
            <a:r>
              <a:rPr lang="en-US" b="1" dirty="0" smtClean="0"/>
              <a:t>IC-7</a:t>
            </a:r>
            <a:r>
              <a:rPr lang="en-US" dirty="0" smtClean="0"/>
              <a:t> Does the library make information easily accessible for independent use?</a:t>
            </a:r>
          </a:p>
          <a:p>
            <a:r>
              <a:rPr lang="en-US" b="1" dirty="0" smtClean="0"/>
              <a:t>IC-8</a:t>
            </a:r>
            <a:r>
              <a:rPr lang="en-US" dirty="0" smtClean="0"/>
              <a:t> Does the library possess the electronic journal collections I require for my work</a:t>
            </a:r>
            <a:endParaRPr lang="en-US" dirty="0"/>
          </a:p>
        </p:txBody>
      </p:sp>
      <p:sp>
        <p:nvSpPr>
          <p:cNvPr id="4" name="TextBox 3"/>
          <p:cNvSpPr txBox="1"/>
          <p:nvPr/>
        </p:nvSpPr>
        <p:spPr>
          <a:xfrm>
            <a:off x="5562600" y="4038600"/>
            <a:ext cx="3265638" cy="1200329"/>
          </a:xfrm>
          <a:prstGeom prst="rect">
            <a:avLst/>
          </a:prstGeom>
          <a:noFill/>
        </p:spPr>
        <p:txBody>
          <a:bodyPr wrap="none" rtlCol="0">
            <a:spAutoFit/>
          </a:bodyPr>
          <a:lstStyle/>
          <a:p>
            <a:r>
              <a:rPr lang="en-US" dirty="0" smtClean="0"/>
              <a:t>Questions also relate to </a:t>
            </a:r>
          </a:p>
          <a:p>
            <a:r>
              <a:rPr lang="en-US" dirty="0" smtClean="0"/>
              <a:t>The library’s modern equipment,</a:t>
            </a:r>
          </a:p>
          <a:p>
            <a:r>
              <a:rPr lang="en-US" dirty="0" smtClean="0"/>
              <a:t>(hardware), online tools, access</a:t>
            </a:r>
          </a:p>
          <a:p>
            <a:r>
              <a:rPr lang="en-US" dirty="0" smtClean="0"/>
              <a:t>And electronic journal articles</a:t>
            </a:r>
          </a:p>
        </p:txBody>
      </p:sp>
      <p:sp>
        <p:nvSpPr>
          <p:cNvPr id="5" name="AutoShape 2" descr="Image result for mishmas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mishmas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mish ma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4221" y="1752600"/>
            <a:ext cx="2628900"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379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LibQUAL</a:t>
            </a:r>
            <a:r>
              <a:rPr lang="en-US" dirty="0" smtClean="0"/>
              <a:t> Goals</a:t>
            </a:r>
            <a:endParaRPr lang="en-US" dirty="0"/>
          </a:p>
        </p:txBody>
      </p:sp>
      <p:sp>
        <p:nvSpPr>
          <p:cNvPr id="3" name="Content Placeholder 2"/>
          <p:cNvSpPr>
            <a:spLocks noGrp="1"/>
          </p:cNvSpPr>
          <p:nvPr>
            <p:ph idx="1"/>
          </p:nvPr>
        </p:nvSpPr>
        <p:spPr/>
        <p:txBody>
          <a:bodyPr/>
          <a:lstStyle/>
          <a:p>
            <a:r>
              <a:rPr lang="en-US" dirty="0" smtClean="0"/>
              <a:t>Help Libraries Better Understand ‘perceptions of library Service Quality</a:t>
            </a:r>
          </a:p>
          <a:p>
            <a:endParaRPr lang="en-US" dirty="0"/>
          </a:p>
          <a:p>
            <a:r>
              <a:rPr lang="en-US" dirty="0" smtClean="0"/>
              <a:t>Collect and Interpret library user feedback systematically over time</a:t>
            </a:r>
            <a:endParaRPr lang="en-US" dirty="0"/>
          </a:p>
        </p:txBody>
      </p:sp>
      <p:pic>
        <p:nvPicPr>
          <p:cNvPr id="4" name="Picture 3"/>
          <p:cNvPicPr>
            <a:picLocks noChangeAspect="1"/>
          </p:cNvPicPr>
          <p:nvPr/>
        </p:nvPicPr>
        <p:blipFill>
          <a:blip r:embed="rId3"/>
          <a:stretch>
            <a:fillRect/>
          </a:stretch>
        </p:blipFill>
        <p:spPr>
          <a:xfrm>
            <a:off x="3390900" y="4537075"/>
            <a:ext cx="2362200" cy="1771650"/>
          </a:xfrm>
          <a:prstGeom prst="rect">
            <a:avLst/>
          </a:prstGeom>
        </p:spPr>
      </p:pic>
      <p:pic>
        <p:nvPicPr>
          <p:cNvPr id="5" name="Picture 4"/>
          <p:cNvPicPr>
            <a:picLocks noChangeAspect="1"/>
          </p:cNvPicPr>
          <p:nvPr/>
        </p:nvPicPr>
        <p:blipFill>
          <a:blip r:embed="rId4"/>
          <a:stretch>
            <a:fillRect/>
          </a:stretch>
        </p:blipFill>
        <p:spPr>
          <a:xfrm>
            <a:off x="6172200" y="4648201"/>
            <a:ext cx="2265753" cy="1569244"/>
          </a:xfrm>
          <a:prstGeom prst="rect">
            <a:avLst/>
          </a:prstGeom>
        </p:spPr>
      </p:pic>
      <p:sp>
        <p:nvSpPr>
          <p:cNvPr id="6" name="AutoShape 2" descr="Image result for female grad stud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5"/>
          <a:stretch>
            <a:fillRect/>
          </a:stretch>
        </p:blipFill>
        <p:spPr>
          <a:xfrm>
            <a:off x="609600" y="4540131"/>
            <a:ext cx="2362200" cy="1785384"/>
          </a:xfrm>
          <a:prstGeom prst="rect">
            <a:avLst/>
          </a:prstGeom>
        </p:spPr>
      </p:pic>
    </p:spTree>
    <p:extLst>
      <p:ext uri="{BB962C8B-B14F-4D97-AF65-F5344CB8AC3E}">
        <p14:creationId xmlns:p14="http://schemas.microsoft.com/office/powerpoint/2010/main" val="3871928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Information Control Summary Results</a:t>
            </a:r>
            <a:br>
              <a:rPr lang="en-US" b="1" dirty="0" smtClean="0"/>
            </a:br>
            <a:r>
              <a:rPr lang="en-US" sz="2200" dirty="0" smtClean="0"/>
              <a:t>(</a:t>
            </a:r>
            <a:r>
              <a:rPr lang="en-US" sz="2200" b="1" dirty="0" smtClean="0"/>
              <a:t>2, 142 </a:t>
            </a:r>
            <a:r>
              <a:rPr lang="en-US" sz="2200" dirty="0" smtClean="0"/>
              <a:t>Respondents)</a:t>
            </a:r>
            <a:endParaRPr lang="en-US" sz="22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 y="1828800"/>
            <a:ext cx="8853488" cy="345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657" y="1336242"/>
            <a:ext cx="5796343" cy="492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4774" y="5410200"/>
            <a:ext cx="5325426" cy="1477328"/>
          </a:xfrm>
          <a:prstGeom prst="rect">
            <a:avLst/>
          </a:prstGeom>
          <a:noFill/>
        </p:spPr>
        <p:txBody>
          <a:bodyPr wrap="square" rtlCol="0">
            <a:spAutoFit/>
          </a:bodyPr>
          <a:lstStyle/>
          <a:p>
            <a:r>
              <a:rPr lang="en-US" dirty="0" smtClean="0"/>
              <a:t>Scale From a low of </a:t>
            </a:r>
            <a:r>
              <a:rPr lang="en-US" b="1" dirty="0" smtClean="0"/>
              <a:t>1 to high of 9</a:t>
            </a:r>
            <a:r>
              <a:rPr lang="en-US" dirty="0" smtClean="0"/>
              <a:t>,  no 10’s </a:t>
            </a:r>
            <a:br>
              <a:rPr lang="en-US" dirty="0" smtClean="0"/>
            </a:br>
            <a:r>
              <a:rPr lang="en-US" b="1" dirty="0" smtClean="0"/>
              <a:t>Minimum Mean</a:t>
            </a:r>
            <a:r>
              <a:rPr lang="en-US" dirty="0" smtClean="0"/>
              <a:t> = My Minimum Service Level                                                        </a:t>
            </a:r>
            <a:br>
              <a:rPr lang="en-US" dirty="0" smtClean="0"/>
            </a:br>
            <a:r>
              <a:rPr lang="en-US" b="1" dirty="0" smtClean="0"/>
              <a:t>Desired Mean</a:t>
            </a:r>
            <a:r>
              <a:rPr lang="en-US" dirty="0" smtClean="0"/>
              <a:t>     = My </a:t>
            </a:r>
            <a:r>
              <a:rPr lang="en-US" dirty="0"/>
              <a:t>Desired </a:t>
            </a:r>
            <a:r>
              <a:rPr lang="en-US" dirty="0" smtClean="0"/>
              <a:t>Service Level                                                        </a:t>
            </a:r>
            <a:r>
              <a:rPr lang="en-US" b="1" dirty="0" smtClean="0"/>
              <a:t>Perceived Mean </a:t>
            </a:r>
            <a:r>
              <a:rPr lang="en-US" dirty="0" smtClean="0"/>
              <a:t>= My ‘Perceived’ Service </a:t>
            </a:r>
            <a:r>
              <a:rPr lang="en-US" dirty="0"/>
              <a:t>P</a:t>
            </a:r>
            <a:r>
              <a:rPr lang="en-US" dirty="0" smtClean="0"/>
              <a:t>erformance Level</a:t>
            </a:r>
            <a:endParaRPr lang="en-US" dirty="0"/>
          </a:p>
        </p:txBody>
      </p:sp>
      <p:sp>
        <p:nvSpPr>
          <p:cNvPr id="5" name="Oval 4"/>
          <p:cNvSpPr/>
          <p:nvPr/>
        </p:nvSpPr>
        <p:spPr>
          <a:xfrm>
            <a:off x="3810000" y="2514600"/>
            <a:ext cx="609600" cy="3810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724400" y="2523858"/>
            <a:ext cx="609600" cy="3810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493575" y="5283613"/>
            <a:ext cx="3433312" cy="923330"/>
          </a:xfrm>
          <a:prstGeom prst="rect">
            <a:avLst/>
          </a:prstGeom>
          <a:noFill/>
        </p:spPr>
        <p:txBody>
          <a:bodyPr wrap="none" rtlCol="0">
            <a:spAutoFit/>
          </a:bodyPr>
          <a:lstStyle/>
          <a:p>
            <a:r>
              <a:rPr lang="en-US" dirty="0" smtClean="0"/>
              <a:t>IC-2 = Library Website has both</a:t>
            </a:r>
            <a:br>
              <a:rPr lang="en-US" dirty="0" smtClean="0"/>
            </a:br>
            <a:r>
              <a:rPr lang="en-US" dirty="0" smtClean="0"/>
              <a:t>highest minimum service level and</a:t>
            </a:r>
            <a:br>
              <a:rPr lang="en-US" dirty="0" smtClean="0"/>
            </a:br>
            <a:r>
              <a:rPr lang="en-US" dirty="0" smtClean="0"/>
              <a:t>highest desired service level</a:t>
            </a:r>
            <a:endParaRPr lang="en-US" dirty="0"/>
          </a:p>
        </p:txBody>
      </p:sp>
      <p:sp>
        <p:nvSpPr>
          <p:cNvPr id="6" name="Oval 5"/>
          <p:cNvSpPr/>
          <p:nvPr/>
        </p:nvSpPr>
        <p:spPr>
          <a:xfrm>
            <a:off x="0" y="2523858"/>
            <a:ext cx="457200" cy="3810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23" y="978534"/>
            <a:ext cx="3215335" cy="502397"/>
          </a:xfrm>
          <a:prstGeom prst="rect">
            <a:avLst/>
          </a:prstGeom>
        </p:spPr>
      </p:pic>
    </p:spTree>
    <p:extLst>
      <p:ext uri="{BB962C8B-B14F-4D97-AF65-F5344CB8AC3E}">
        <p14:creationId xmlns:p14="http://schemas.microsoft.com/office/powerpoint/2010/main" val="2398711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LibQUAL</a:t>
            </a:r>
            <a:r>
              <a:rPr lang="en-US" dirty="0" smtClean="0"/>
              <a:t> Lite 2013-2015 Comparison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77090362"/>
              </p:ext>
            </p:extLst>
          </p:nvPr>
        </p:nvGraphicFramePr>
        <p:xfrm>
          <a:off x="685800" y="2133600"/>
          <a:ext cx="8001000" cy="3269405"/>
        </p:xfrm>
        <a:graphic>
          <a:graphicData uri="http://schemas.openxmlformats.org/drawingml/2006/table">
            <a:tbl>
              <a:tblPr/>
              <a:tblGrid>
                <a:gridCol w="560702">
                  <a:extLst>
                    <a:ext uri="{9D8B030D-6E8A-4147-A177-3AD203B41FA5}">
                      <a16:colId xmlns:a16="http://schemas.microsoft.com/office/drawing/2014/main" val="20000"/>
                    </a:ext>
                  </a:extLst>
                </a:gridCol>
                <a:gridCol w="4485613">
                  <a:extLst>
                    <a:ext uri="{9D8B030D-6E8A-4147-A177-3AD203B41FA5}">
                      <a16:colId xmlns:a16="http://schemas.microsoft.com/office/drawing/2014/main" val="20001"/>
                    </a:ext>
                  </a:extLst>
                </a:gridCol>
                <a:gridCol w="1506885">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346610">
                <a:tc gridSpan="2">
                  <a:txBody>
                    <a:bodyPr/>
                    <a:lstStyle/>
                    <a:p>
                      <a:pPr algn="ctr" fontAlgn="b"/>
                      <a:r>
                        <a:rPr lang="en-US" sz="2000" b="1" i="0" u="none" strike="noStrike" dirty="0">
                          <a:solidFill>
                            <a:srgbClr val="000000"/>
                          </a:solidFill>
                          <a:effectLst/>
                          <a:latin typeface="Calibri"/>
                        </a:rPr>
                        <a:t>INFORMATION CONTROL</a:t>
                      </a:r>
                    </a:p>
                  </a:txBody>
                  <a:tcPr marL="4134" marR="4134" marT="4134" marB="0" anchor="b">
                    <a:lnL>
                      <a:noFill/>
                    </a:lnL>
                    <a:lnR w="6350" cap="flat" cmpd="sng" algn="ctr">
                      <a:solidFill>
                        <a:srgbClr val="000000"/>
                      </a:solidFill>
                      <a:prstDash val="solid"/>
                      <a:round/>
                      <a:headEnd type="none" w="med" len="med"/>
                      <a:tailEnd type="none" w="med" len="med"/>
                    </a:lnR>
                    <a:lnT>
                      <a:noFill/>
                    </a:lnT>
                    <a:lnB>
                      <a:noFill/>
                    </a:lnB>
                    <a:solidFill>
                      <a:srgbClr val="FFFF99"/>
                    </a:solidFill>
                  </a:tcPr>
                </a:tc>
                <a:tc hMerge="1">
                  <a:txBody>
                    <a:bodyPr/>
                    <a:lstStyle/>
                    <a:p>
                      <a:endParaRPr lang="en-US"/>
                    </a:p>
                  </a:txBody>
                  <a:tcPr/>
                </a:tc>
                <a:tc>
                  <a:txBody>
                    <a:bodyPr/>
                    <a:lstStyle/>
                    <a:p>
                      <a:pPr algn="ctr" fontAlgn="b"/>
                      <a:r>
                        <a:rPr lang="en-US" sz="500" b="0" i="0" u="none" strike="noStrike" dirty="0">
                          <a:solidFill>
                            <a:srgbClr val="000000"/>
                          </a:solidFill>
                          <a:effectLst/>
                          <a:latin typeface="Calibri"/>
                        </a:rPr>
                        <a:t> </a:t>
                      </a:r>
                      <a:r>
                        <a:rPr lang="en-US" sz="1600" b="0" i="0" u="none" strike="noStrike" dirty="0" smtClean="0">
                          <a:solidFill>
                            <a:srgbClr val="000000"/>
                          </a:solidFill>
                          <a:effectLst/>
                          <a:latin typeface="Calibri"/>
                        </a:rPr>
                        <a:t>Perceived Mean 2013</a:t>
                      </a:r>
                      <a:endParaRPr lang="en-US" sz="1600" b="0" i="0" u="none" strike="noStrike" dirty="0">
                        <a:solidFill>
                          <a:srgbClr val="000000"/>
                        </a:solidFill>
                        <a:effectLst/>
                        <a:latin typeface="Calibri"/>
                      </a:endParaRPr>
                    </a:p>
                  </a:txBody>
                  <a:tcPr marL="4134" marR="4134" marT="41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500" b="0" i="0" u="none" strike="noStrike" dirty="0">
                          <a:solidFill>
                            <a:srgbClr val="000000"/>
                          </a:solidFill>
                          <a:effectLst/>
                          <a:latin typeface="Calibri"/>
                        </a:rPr>
                        <a:t> </a:t>
                      </a:r>
                      <a:r>
                        <a:rPr lang="en-US" sz="1600" b="0" i="0" u="none" strike="noStrike" dirty="0" smtClean="0">
                          <a:solidFill>
                            <a:srgbClr val="000000"/>
                          </a:solidFill>
                          <a:effectLst/>
                          <a:latin typeface="Calibri"/>
                        </a:rPr>
                        <a:t>Perceived Mean 2015</a:t>
                      </a:r>
                      <a:endParaRPr lang="en-US" sz="1600" b="0" i="0" u="none" strike="noStrike" dirty="0">
                        <a:solidFill>
                          <a:srgbClr val="000000"/>
                        </a:solidFill>
                        <a:effectLst/>
                        <a:latin typeface="Calibri"/>
                      </a:endParaRPr>
                    </a:p>
                  </a:txBody>
                  <a:tcPr marL="4134" marR="4134" marT="41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0"/>
                  </a:ext>
                </a:extLst>
              </a:tr>
              <a:tr h="351321">
                <a:tc>
                  <a:txBody>
                    <a:bodyPr/>
                    <a:lstStyle/>
                    <a:p>
                      <a:pPr algn="l" fontAlgn="b"/>
                      <a:r>
                        <a:rPr lang="en-US" sz="1200" b="0" i="0" u="none" strike="noStrike" dirty="0">
                          <a:solidFill>
                            <a:srgbClr val="000000"/>
                          </a:solidFill>
                          <a:effectLst/>
                          <a:latin typeface="Calibri"/>
                        </a:rPr>
                        <a:t>IC-1</a:t>
                      </a:r>
                    </a:p>
                  </a:txBody>
                  <a:tcPr marL="4134" marR="4134" marT="4134"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a:rPr>
                        <a:t>Making electronic resources accessible from my home or office</a:t>
                      </a:r>
                    </a:p>
                  </a:txBody>
                  <a:tcPr marL="4134" marR="4134" marT="413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0" i="0" u="none" strike="noStrike">
                          <a:solidFill>
                            <a:srgbClr val="000000"/>
                          </a:solidFill>
                          <a:effectLst/>
                          <a:latin typeface="Calibri"/>
                        </a:rPr>
                        <a:t>7.34</a:t>
                      </a:r>
                    </a:p>
                  </a:txBody>
                  <a:tcPr marL="4134" marR="4134" marT="41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7.42</a:t>
                      </a:r>
                    </a:p>
                  </a:txBody>
                  <a:tcPr marL="4134" marR="4134" marT="41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10001"/>
                  </a:ext>
                </a:extLst>
              </a:tr>
              <a:tr h="346610">
                <a:tc>
                  <a:txBody>
                    <a:bodyPr/>
                    <a:lstStyle/>
                    <a:p>
                      <a:pPr algn="l" fontAlgn="b"/>
                      <a:r>
                        <a:rPr lang="en-US" sz="1200" b="0" i="0" u="none" strike="noStrike" dirty="0">
                          <a:solidFill>
                            <a:srgbClr val="000000"/>
                          </a:solidFill>
                          <a:effectLst/>
                          <a:latin typeface="Calibri"/>
                        </a:rPr>
                        <a:t>IC-2</a:t>
                      </a:r>
                    </a:p>
                  </a:txBody>
                  <a:tcPr marL="4134" marR="4134" marT="4134"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A library Web site enabling me to locate information on my own</a:t>
                      </a:r>
                    </a:p>
                  </a:txBody>
                  <a:tcPr marL="4134" marR="4134" marT="413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0" i="0" u="none" strike="noStrike">
                          <a:solidFill>
                            <a:srgbClr val="000000"/>
                          </a:solidFill>
                          <a:effectLst/>
                          <a:latin typeface="Calibri"/>
                        </a:rPr>
                        <a:t>7.33</a:t>
                      </a:r>
                    </a:p>
                  </a:txBody>
                  <a:tcPr marL="4134" marR="4134" marT="41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7.36</a:t>
                      </a:r>
                    </a:p>
                  </a:txBody>
                  <a:tcPr marL="4134" marR="4134" marT="41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10002"/>
                  </a:ext>
                </a:extLst>
              </a:tr>
              <a:tr h="346610">
                <a:tc>
                  <a:txBody>
                    <a:bodyPr/>
                    <a:lstStyle/>
                    <a:p>
                      <a:pPr algn="l" fontAlgn="b"/>
                      <a:r>
                        <a:rPr lang="en-US" sz="1200" b="0" i="0" u="none" strike="noStrike" dirty="0">
                          <a:solidFill>
                            <a:srgbClr val="000000"/>
                          </a:solidFill>
                          <a:effectLst/>
                          <a:latin typeface="Calibri"/>
                        </a:rPr>
                        <a:t>IC-3</a:t>
                      </a:r>
                    </a:p>
                  </a:txBody>
                  <a:tcPr marL="4134" marR="4134" marT="4134" marB="0" anchor="b">
                    <a:lnL>
                      <a:noFill/>
                    </a:lnL>
                    <a:lnR>
                      <a:noFill/>
                    </a:lnR>
                    <a:lnT>
                      <a:noFill/>
                    </a:lnT>
                    <a:lnB>
                      <a:noFill/>
                    </a:lnB>
                  </a:tcPr>
                </a:tc>
                <a:tc>
                  <a:txBody>
                    <a:bodyPr/>
                    <a:lstStyle/>
                    <a:p>
                      <a:pPr algn="l" fontAlgn="b"/>
                      <a:r>
                        <a:rPr lang="en-US" sz="1200" b="0" i="0" u="none" strike="noStrike">
                          <a:solidFill>
                            <a:srgbClr val="000000"/>
                          </a:solidFill>
                          <a:effectLst/>
                          <a:latin typeface="Calibri"/>
                        </a:rPr>
                        <a:t>The printed library materials I need for my work</a:t>
                      </a:r>
                    </a:p>
                  </a:txBody>
                  <a:tcPr marL="4134" marR="4134" marT="413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0" i="0" u="none" strike="noStrike">
                          <a:solidFill>
                            <a:srgbClr val="000000"/>
                          </a:solidFill>
                          <a:effectLst/>
                          <a:latin typeface="Calibri"/>
                        </a:rPr>
                        <a:t>7.24</a:t>
                      </a:r>
                    </a:p>
                  </a:txBody>
                  <a:tcPr marL="4134" marR="4134" marT="41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7.43</a:t>
                      </a:r>
                    </a:p>
                  </a:txBody>
                  <a:tcPr marL="4134" marR="4134" marT="41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10003"/>
                  </a:ext>
                </a:extLst>
              </a:tr>
              <a:tr h="346610">
                <a:tc>
                  <a:txBody>
                    <a:bodyPr/>
                    <a:lstStyle/>
                    <a:p>
                      <a:pPr algn="l" fontAlgn="b"/>
                      <a:r>
                        <a:rPr lang="en-US" sz="1200" b="0" i="0" u="none" strike="noStrike" dirty="0">
                          <a:solidFill>
                            <a:srgbClr val="000000"/>
                          </a:solidFill>
                          <a:effectLst/>
                          <a:latin typeface="Calibri"/>
                        </a:rPr>
                        <a:t>IC-4</a:t>
                      </a:r>
                    </a:p>
                  </a:txBody>
                  <a:tcPr marL="4134" marR="4134" marT="4134"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a:rPr>
                        <a:t>The electronic information resources I need</a:t>
                      </a:r>
                    </a:p>
                  </a:txBody>
                  <a:tcPr marL="4134" marR="4134" marT="413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0" i="0" u="none" strike="noStrike">
                          <a:solidFill>
                            <a:srgbClr val="000000"/>
                          </a:solidFill>
                          <a:effectLst/>
                          <a:latin typeface="Calibri"/>
                        </a:rPr>
                        <a:t>7.15</a:t>
                      </a:r>
                    </a:p>
                  </a:txBody>
                  <a:tcPr marL="4134" marR="4134" marT="41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7.21</a:t>
                      </a:r>
                    </a:p>
                  </a:txBody>
                  <a:tcPr marL="4134" marR="4134" marT="41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10004"/>
                  </a:ext>
                </a:extLst>
              </a:tr>
              <a:tr h="346610">
                <a:tc>
                  <a:txBody>
                    <a:bodyPr/>
                    <a:lstStyle/>
                    <a:p>
                      <a:pPr algn="l" fontAlgn="b"/>
                      <a:r>
                        <a:rPr lang="en-US" sz="1200" b="0" i="0" u="none" strike="noStrike" dirty="0">
                          <a:solidFill>
                            <a:srgbClr val="000000"/>
                          </a:solidFill>
                          <a:effectLst/>
                          <a:latin typeface="Calibri"/>
                        </a:rPr>
                        <a:t>IC-5</a:t>
                      </a:r>
                    </a:p>
                  </a:txBody>
                  <a:tcPr marL="4134" marR="4134" marT="4134"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a:rPr>
                        <a:t>Modern equipment that lets me easily access needed information</a:t>
                      </a:r>
                    </a:p>
                  </a:txBody>
                  <a:tcPr marL="4134" marR="4134" marT="413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0" i="0" u="none" strike="noStrike">
                          <a:solidFill>
                            <a:srgbClr val="000000"/>
                          </a:solidFill>
                          <a:effectLst/>
                          <a:latin typeface="Calibri"/>
                        </a:rPr>
                        <a:t>7.49</a:t>
                      </a:r>
                    </a:p>
                  </a:txBody>
                  <a:tcPr marL="4134" marR="4134" marT="41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7.60</a:t>
                      </a:r>
                    </a:p>
                  </a:txBody>
                  <a:tcPr marL="4134" marR="4134" marT="41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10005"/>
                  </a:ext>
                </a:extLst>
              </a:tr>
              <a:tr h="346610">
                <a:tc>
                  <a:txBody>
                    <a:bodyPr/>
                    <a:lstStyle/>
                    <a:p>
                      <a:pPr algn="l" fontAlgn="b"/>
                      <a:r>
                        <a:rPr lang="en-US" sz="1200" b="0" i="0" u="none" strike="noStrike">
                          <a:solidFill>
                            <a:srgbClr val="000000"/>
                          </a:solidFill>
                          <a:effectLst/>
                          <a:latin typeface="Calibri"/>
                        </a:rPr>
                        <a:t>IC-6</a:t>
                      </a:r>
                    </a:p>
                  </a:txBody>
                  <a:tcPr marL="4134" marR="4134" marT="4134"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a:rPr>
                        <a:t>Easy-to-use access tools that allow me to find things on my own</a:t>
                      </a:r>
                    </a:p>
                  </a:txBody>
                  <a:tcPr marL="4134" marR="4134" marT="413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0" i="0" u="none" strike="noStrike">
                          <a:solidFill>
                            <a:srgbClr val="000000"/>
                          </a:solidFill>
                          <a:effectLst/>
                          <a:latin typeface="Calibri"/>
                        </a:rPr>
                        <a:t>7.17</a:t>
                      </a:r>
                    </a:p>
                  </a:txBody>
                  <a:tcPr marL="4134" marR="4134" marT="41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7.27</a:t>
                      </a:r>
                    </a:p>
                  </a:txBody>
                  <a:tcPr marL="4134" marR="4134" marT="41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10006"/>
                  </a:ext>
                </a:extLst>
              </a:tr>
              <a:tr h="346610">
                <a:tc>
                  <a:txBody>
                    <a:bodyPr/>
                    <a:lstStyle/>
                    <a:p>
                      <a:pPr algn="l" fontAlgn="b"/>
                      <a:r>
                        <a:rPr lang="en-US" sz="1200" b="0" i="0" u="none" strike="noStrike">
                          <a:solidFill>
                            <a:srgbClr val="000000"/>
                          </a:solidFill>
                          <a:effectLst/>
                          <a:latin typeface="Calibri"/>
                        </a:rPr>
                        <a:t>IC-7</a:t>
                      </a:r>
                    </a:p>
                  </a:txBody>
                  <a:tcPr marL="4134" marR="4134" marT="4134"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a:rPr>
                        <a:t>Making information easily accessible for independent use</a:t>
                      </a:r>
                    </a:p>
                  </a:txBody>
                  <a:tcPr marL="4134" marR="4134" marT="413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0" i="0" u="none" strike="noStrike" dirty="0">
                          <a:solidFill>
                            <a:srgbClr val="FF0000"/>
                          </a:solidFill>
                          <a:effectLst/>
                          <a:latin typeface="Calibri"/>
                        </a:rPr>
                        <a:t>7.48</a:t>
                      </a:r>
                    </a:p>
                  </a:txBody>
                  <a:tcPr marL="4134" marR="4134" marT="41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FF0000"/>
                          </a:solidFill>
                          <a:effectLst/>
                          <a:latin typeface="Calibri"/>
                        </a:rPr>
                        <a:t>7.39</a:t>
                      </a:r>
                    </a:p>
                  </a:txBody>
                  <a:tcPr marL="4134" marR="4134" marT="41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10007"/>
                  </a:ext>
                </a:extLst>
              </a:tr>
              <a:tr h="346610">
                <a:tc>
                  <a:txBody>
                    <a:bodyPr/>
                    <a:lstStyle/>
                    <a:p>
                      <a:pPr algn="l" fontAlgn="b"/>
                      <a:r>
                        <a:rPr lang="en-US" sz="1200" b="0" i="0" u="none" strike="noStrike">
                          <a:solidFill>
                            <a:srgbClr val="000000"/>
                          </a:solidFill>
                          <a:effectLst/>
                          <a:latin typeface="Calibri"/>
                        </a:rPr>
                        <a:t>IC-8</a:t>
                      </a:r>
                    </a:p>
                  </a:txBody>
                  <a:tcPr marL="4134" marR="4134" marT="4134" marB="0" anchor="b">
                    <a:lnL>
                      <a:noFill/>
                    </a:lnL>
                    <a:lnR>
                      <a:noFill/>
                    </a:lnR>
                    <a:lnT>
                      <a:noFill/>
                    </a:lnT>
                    <a:lnB>
                      <a:noFill/>
                    </a:lnB>
                  </a:tcPr>
                </a:tc>
                <a:tc>
                  <a:txBody>
                    <a:bodyPr/>
                    <a:lstStyle/>
                    <a:p>
                      <a:pPr algn="l" fontAlgn="b"/>
                      <a:r>
                        <a:rPr lang="en-US" sz="1200" b="0" i="0" u="none" strike="noStrike" dirty="0">
                          <a:solidFill>
                            <a:srgbClr val="000000"/>
                          </a:solidFill>
                          <a:effectLst/>
                          <a:latin typeface="Calibri"/>
                        </a:rPr>
                        <a:t>Print and/or electronic journal collections I require for my work</a:t>
                      </a:r>
                    </a:p>
                  </a:txBody>
                  <a:tcPr marL="4134" marR="4134" marT="413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0" i="0" u="none" strike="noStrike" dirty="0">
                          <a:solidFill>
                            <a:srgbClr val="000000"/>
                          </a:solidFill>
                          <a:effectLst/>
                          <a:latin typeface="Calibri"/>
                        </a:rPr>
                        <a:t>7.17</a:t>
                      </a:r>
                    </a:p>
                  </a:txBody>
                  <a:tcPr marL="4134" marR="4134" marT="41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a:rPr>
                        <a:t>7.37</a:t>
                      </a:r>
                    </a:p>
                  </a:txBody>
                  <a:tcPr marL="4134" marR="4134" marT="41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10008"/>
                  </a:ext>
                </a:extLst>
              </a:tr>
            </a:tbl>
          </a:graphicData>
        </a:graphic>
      </p:graphicFrame>
      <p:sp>
        <p:nvSpPr>
          <p:cNvPr id="4" name="Oval 3"/>
          <p:cNvSpPr/>
          <p:nvPr/>
        </p:nvSpPr>
        <p:spPr>
          <a:xfrm>
            <a:off x="609600" y="4858265"/>
            <a:ext cx="533400" cy="3810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a:t>
            </a:r>
            <a:endParaRPr lang="en-US" dirty="0"/>
          </a:p>
        </p:txBody>
      </p:sp>
      <p:sp>
        <p:nvSpPr>
          <p:cNvPr id="6" name="Oval 5"/>
          <p:cNvSpPr/>
          <p:nvPr/>
        </p:nvSpPr>
        <p:spPr>
          <a:xfrm>
            <a:off x="8256373" y="4732637"/>
            <a:ext cx="533400" cy="3810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6849762" y="4765589"/>
            <a:ext cx="533400" cy="3810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44" name="Picture 4" descr="Image result for trophy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2842" y="1351910"/>
            <a:ext cx="781688" cy="7816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6942630" y="1351911"/>
            <a:ext cx="1847143" cy="781689"/>
          </a:xfrm>
          <a:prstGeom prst="rect">
            <a:avLst/>
          </a:prstGeom>
        </p:spPr>
      </p:pic>
    </p:spTree>
    <p:extLst>
      <p:ext uri="{BB962C8B-B14F-4D97-AF65-F5344CB8AC3E}">
        <p14:creationId xmlns:p14="http://schemas.microsoft.com/office/powerpoint/2010/main" val="2040053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Undergraduate Summary</a:t>
            </a:r>
            <a:br>
              <a:rPr lang="en-US" dirty="0" smtClean="0"/>
            </a:br>
            <a:r>
              <a:rPr lang="en-US" sz="2200" dirty="0" smtClean="0"/>
              <a:t>(1,087 Respondents)</a:t>
            </a:r>
            <a:endParaRPr lang="en-US" sz="22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524000"/>
            <a:ext cx="5797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55" y="2133600"/>
            <a:ext cx="9066213" cy="338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5791200"/>
            <a:ext cx="8994835" cy="646331"/>
          </a:xfrm>
          <a:prstGeom prst="rect">
            <a:avLst/>
          </a:prstGeom>
          <a:noFill/>
        </p:spPr>
        <p:txBody>
          <a:bodyPr wrap="none" rtlCol="0">
            <a:spAutoFit/>
          </a:bodyPr>
          <a:lstStyle/>
          <a:p>
            <a:r>
              <a:rPr lang="en-US" dirty="0" smtClean="0"/>
              <a:t>Undergraduates perceive </a:t>
            </a:r>
            <a:r>
              <a:rPr lang="en-US" b="1" dirty="0" smtClean="0"/>
              <a:t>equipment</a:t>
            </a:r>
            <a:r>
              <a:rPr lang="en-US" dirty="0" smtClean="0"/>
              <a:t> (computers, internet access, other hardware possibilities</a:t>
            </a:r>
            <a:br>
              <a:rPr lang="en-US" dirty="0" smtClean="0"/>
            </a:br>
            <a:r>
              <a:rPr lang="en-US" dirty="0" smtClean="0"/>
              <a:t>as high priorities). Highest minimum, highest desired, highest perceived.</a:t>
            </a:r>
            <a:endParaRPr lang="en-US" dirty="0"/>
          </a:p>
        </p:txBody>
      </p:sp>
      <p:sp>
        <p:nvSpPr>
          <p:cNvPr id="4" name="Oval 3"/>
          <p:cNvSpPr/>
          <p:nvPr/>
        </p:nvSpPr>
        <p:spPr>
          <a:xfrm>
            <a:off x="3962400" y="3828256"/>
            <a:ext cx="457200" cy="36274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13376" y="3796236"/>
            <a:ext cx="457200" cy="36274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769864" y="3796236"/>
            <a:ext cx="457200" cy="36274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2" descr="Image result for undergradua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undergradua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Image result for undergraduat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Image result for undergraduat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0" descr="Image result for undergraduat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2" descr="Image result for undergraduat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5"/>
          <a:stretch>
            <a:fillRect/>
          </a:stretch>
        </p:blipFill>
        <p:spPr>
          <a:xfrm>
            <a:off x="6418" y="544700"/>
            <a:ext cx="1643692" cy="1204538"/>
          </a:xfrm>
          <a:prstGeom prst="rect">
            <a:avLst/>
          </a:prstGeom>
        </p:spPr>
      </p:pic>
      <p:pic>
        <p:nvPicPr>
          <p:cNvPr id="14" name="Picture 13"/>
          <p:cNvPicPr>
            <a:picLocks noChangeAspect="1"/>
          </p:cNvPicPr>
          <p:nvPr/>
        </p:nvPicPr>
        <p:blipFill>
          <a:blip r:embed="rId6"/>
          <a:stretch>
            <a:fillRect/>
          </a:stretch>
        </p:blipFill>
        <p:spPr>
          <a:xfrm>
            <a:off x="8001000" y="470690"/>
            <a:ext cx="1120778" cy="1120778"/>
          </a:xfrm>
          <a:prstGeom prst="rect">
            <a:avLst/>
          </a:prstGeom>
        </p:spPr>
      </p:pic>
    </p:spTree>
    <p:extLst>
      <p:ext uri="{BB962C8B-B14F-4D97-AF65-F5344CB8AC3E}">
        <p14:creationId xmlns:p14="http://schemas.microsoft.com/office/powerpoint/2010/main" val="1640531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Graduate Summary</a:t>
            </a:r>
            <a:br>
              <a:rPr lang="en-US" dirty="0" smtClean="0"/>
            </a:br>
            <a:r>
              <a:rPr lang="en-US" sz="2700" dirty="0" smtClean="0"/>
              <a:t>(522 Respondents)</a:t>
            </a:r>
            <a:endParaRPr lang="en-US" sz="27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6450" y="1447799"/>
            <a:ext cx="5797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057400"/>
            <a:ext cx="9067800" cy="3373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553200" y="2819400"/>
            <a:ext cx="609600" cy="3048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399" y="5835920"/>
            <a:ext cx="8553239" cy="923330"/>
          </a:xfrm>
          <a:prstGeom prst="rect">
            <a:avLst/>
          </a:prstGeom>
          <a:noFill/>
        </p:spPr>
        <p:txBody>
          <a:bodyPr wrap="none" rtlCol="0">
            <a:spAutoFit/>
          </a:bodyPr>
          <a:lstStyle/>
          <a:p>
            <a:r>
              <a:rPr lang="en-US" dirty="0" smtClean="0"/>
              <a:t>Adequacy Mean = Perceived Mean – Minimum Mean.  Negative number suggests we are </a:t>
            </a:r>
            <a:br>
              <a:rPr lang="en-US" dirty="0" smtClean="0"/>
            </a:br>
            <a:r>
              <a:rPr lang="en-US" dirty="0" smtClean="0"/>
              <a:t>performing below a minimum standard.</a:t>
            </a:r>
            <a:br>
              <a:rPr lang="en-US" dirty="0" smtClean="0"/>
            </a:br>
            <a:r>
              <a:rPr lang="en-US" dirty="0" smtClean="0"/>
              <a:t>Superiority Mean = Perceived Mean – Desired Mean.</a:t>
            </a:r>
            <a:endParaRPr lang="en-US" dirty="0"/>
          </a:p>
        </p:txBody>
      </p:sp>
      <p:sp>
        <p:nvSpPr>
          <p:cNvPr id="8" name="Oval 7"/>
          <p:cNvSpPr/>
          <p:nvPr/>
        </p:nvSpPr>
        <p:spPr>
          <a:xfrm>
            <a:off x="48768" y="2781300"/>
            <a:ext cx="609600" cy="3810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0" y="4953000"/>
            <a:ext cx="609600" cy="3810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553200" y="4933188"/>
            <a:ext cx="609600" cy="3810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flipV="1">
            <a:off x="6934200" y="5199888"/>
            <a:ext cx="457200" cy="515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456333" y="5466588"/>
            <a:ext cx="568489" cy="369332"/>
          </a:xfrm>
          <a:prstGeom prst="rect">
            <a:avLst/>
          </a:prstGeom>
          <a:noFill/>
        </p:spPr>
        <p:txBody>
          <a:bodyPr wrap="none" rtlCol="0">
            <a:spAutoFit/>
          </a:bodyPr>
          <a:lstStyle/>
          <a:p>
            <a:r>
              <a:rPr lang="en-US" dirty="0" smtClean="0"/>
              <a:t>Low</a:t>
            </a:r>
            <a:endParaRPr lang="en-US" dirty="0"/>
          </a:p>
        </p:txBody>
      </p:sp>
      <p:sp>
        <p:nvSpPr>
          <p:cNvPr id="18" name="Oval 17"/>
          <p:cNvSpPr/>
          <p:nvPr/>
        </p:nvSpPr>
        <p:spPr>
          <a:xfrm>
            <a:off x="7391400" y="2389632"/>
            <a:ext cx="609600" cy="3810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a:off x="7744977" y="2057400"/>
            <a:ext cx="296000" cy="341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001000" y="1524000"/>
            <a:ext cx="791307" cy="523220"/>
          </a:xfrm>
          <a:prstGeom prst="rect">
            <a:avLst/>
          </a:prstGeom>
          <a:noFill/>
        </p:spPr>
        <p:txBody>
          <a:bodyPr wrap="none" rtlCol="0">
            <a:spAutoFit/>
          </a:bodyPr>
          <a:lstStyle/>
          <a:p>
            <a:r>
              <a:rPr lang="en-US" sz="1400" dirty="0" smtClean="0">
                <a:solidFill>
                  <a:srgbClr val="FF0000"/>
                </a:solidFill>
              </a:rPr>
              <a:t>Note for</a:t>
            </a:r>
            <a:br>
              <a:rPr lang="en-US" sz="1400" dirty="0" smtClean="0">
                <a:solidFill>
                  <a:srgbClr val="FF0000"/>
                </a:solidFill>
              </a:rPr>
            </a:br>
            <a:r>
              <a:rPr lang="en-US" sz="1400" dirty="0" smtClean="0">
                <a:solidFill>
                  <a:srgbClr val="FF0000"/>
                </a:solidFill>
              </a:rPr>
              <a:t>Later</a:t>
            </a:r>
            <a:endParaRPr lang="en-US" sz="1400" dirty="0">
              <a:solidFill>
                <a:srgbClr val="FF0000"/>
              </a:solidFill>
            </a:endParaRPr>
          </a:p>
        </p:txBody>
      </p:sp>
      <p:sp>
        <p:nvSpPr>
          <p:cNvPr id="16" name="Oval 15"/>
          <p:cNvSpPr/>
          <p:nvPr/>
        </p:nvSpPr>
        <p:spPr>
          <a:xfrm>
            <a:off x="3886200" y="2389632"/>
            <a:ext cx="457200" cy="36274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76800" y="2385044"/>
            <a:ext cx="457200" cy="36274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5123" idx="0"/>
            <a:endCxn id="16" idx="7"/>
          </p:cNvCxnSpPr>
          <p:nvPr/>
        </p:nvCxnSpPr>
        <p:spPr>
          <a:xfrm flipH="1">
            <a:off x="4276445" y="2057400"/>
            <a:ext cx="333655" cy="3853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123" idx="0"/>
            <a:endCxn id="19" idx="0"/>
          </p:cNvCxnSpPr>
          <p:nvPr/>
        </p:nvCxnSpPr>
        <p:spPr>
          <a:xfrm>
            <a:off x="4610100" y="2057400"/>
            <a:ext cx="495300" cy="3276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362536" y="1951057"/>
            <a:ext cx="655821" cy="276999"/>
          </a:xfrm>
          <a:prstGeom prst="rect">
            <a:avLst/>
          </a:prstGeom>
          <a:noFill/>
        </p:spPr>
        <p:txBody>
          <a:bodyPr wrap="none" rtlCol="0">
            <a:spAutoFit/>
          </a:bodyPr>
          <a:lstStyle/>
          <a:p>
            <a:r>
              <a:rPr lang="en-US" sz="1200" dirty="0" smtClean="0">
                <a:solidFill>
                  <a:srgbClr val="FF0000"/>
                </a:solidFill>
              </a:rPr>
              <a:t>Highest</a:t>
            </a:r>
            <a:endParaRPr lang="en-US" sz="1200" dirty="0">
              <a:solidFill>
                <a:srgbClr val="FF0000"/>
              </a:solidFill>
            </a:endParaRPr>
          </a:p>
        </p:txBody>
      </p:sp>
      <p:pic>
        <p:nvPicPr>
          <p:cNvPr id="3" name="Picture 2" descr="Image result for grad student lapt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4627"/>
            <a:ext cx="1864603" cy="12408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tretch>
            <a:fillRect/>
          </a:stretch>
        </p:blipFill>
        <p:spPr>
          <a:xfrm>
            <a:off x="7504141" y="209624"/>
            <a:ext cx="1288166" cy="1178535"/>
          </a:xfrm>
          <a:prstGeom prst="rect">
            <a:avLst/>
          </a:prstGeom>
        </p:spPr>
      </p:pic>
    </p:spTree>
    <p:extLst>
      <p:ext uri="{BB962C8B-B14F-4D97-AF65-F5344CB8AC3E}">
        <p14:creationId xmlns:p14="http://schemas.microsoft.com/office/powerpoint/2010/main" val="891513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1242</TotalTime>
  <Words>1983</Words>
  <Application>Microsoft Office PowerPoint</Application>
  <PresentationFormat>On-screen Show (4:3)</PresentationFormat>
  <Paragraphs>495</Paragraphs>
  <Slides>28</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Wingdings</vt:lpstr>
      <vt:lpstr>Office Theme</vt:lpstr>
      <vt:lpstr>Texas State University LibQUAL Survey 2015 Core Survey Section IC 1-8 Information Control</vt:lpstr>
      <vt:lpstr>Information Control on LibQUAL is One of Three Core Item Survey Sections</vt:lpstr>
      <vt:lpstr>Information Control IC 1-4 (Perceptions of Service Quality)</vt:lpstr>
      <vt:lpstr>Information Control IC 5-8</vt:lpstr>
      <vt:lpstr>LibQUAL Goals</vt:lpstr>
      <vt:lpstr>Information Control Summary Results (2, 142 Respondents)</vt:lpstr>
      <vt:lpstr>LibQUAL Lite 2013-2015 Comparison</vt:lpstr>
      <vt:lpstr>Undergraduate Summary (1,087 Respondents)</vt:lpstr>
      <vt:lpstr>Graduate Summary (522 Respondents)</vt:lpstr>
      <vt:lpstr>Faculty Summary (237 Respondents)</vt:lpstr>
      <vt:lpstr>Library Staff Summary (25 Respondents)</vt:lpstr>
      <vt:lpstr>Comments Section Many Many Compliments</vt:lpstr>
      <vt:lpstr>Resources Comments</vt:lpstr>
      <vt:lpstr>PowerPoint Presentation</vt:lpstr>
      <vt:lpstr>Collections Comments</vt:lpstr>
      <vt:lpstr>Collections Comments</vt:lpstr>
      <vt:lpstr>Online Tools (Library Web Applications)</vt:lpstr>
      <vt:lpstr>Online Tools Comments</vt:lpstr>
      <vt:lpstr>Peer Comparison: Information Control</vt:lpstr>
      <vt:lpstr>Peer Comparison: Information Control</vt:lpstr>
      <vt:lpstr>Peer Comparison: Information Control</vt:lpstr>
      <vt:lpstr>Information Control Libqual Areas  To Explore Further</vt:lpstr>
      <vt:lpstr>Questions/Comments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Libqual Survey Information Control</dc:title>
  <dc:creator>Windows User</dc:creator>
  <cp:lastModifiedBy>Uzwyshyn, Raymond J</cp:lastModifiedBy>
  <cp:revision>90</cp:revision>
  <dcterms:created xsi:type="dcterms:W3CDTF">2015-10-19T18:13:04Z</dcterms:created>
  <dcterms:modified xsi:type="dcterms:W3CDTF">2016-01-12T22:44:29Z</dcterms:modified>
</cp:coreProperties>
</file>